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4"/>
  </p:notesMasterIdLst>
  <p:sldIdLst>
    <p:sldId id="256" r:id="rId5"/>
    <p:sldId id="257" r:id="rId6"/>
    <p:sldId id="332" r:id="rId7"/>
    <p:sldId id="334" r:id="rId8"/>
    <p:sldId id="362" r:id="rId9"/>
    <p:sldId id="337" r:id="rId10"/>
    <p:sldId id="366" r:id="rId11"/>
    <p:sldId id="338" r:id="rId12"/>
    <p:sldId id="335" r:id="rId13"/>
    <p:sldId id="363" r:id="rId14"/>
    <p:sldId id="336" r:id="rId15"/>
    <p:sldId id="364" r:id="rId16"/>
    <p:sldId id="341" r:id="rId17"/>
    <p:sldId id="365" r:id="rId18"/>
    <p:sldId id="342" r:id="rId19"/>
    <p:sldId id="339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261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277" r:id="rId41"/>
    <p:sldId id="367" r:id="rId42"/>
    <p:sldId id="329" r:id="rId4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39902-8F39-4FD1-9024-0753B166717E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35E38-888D-45CA-9A0A-14F7D7C759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1374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1B056-EA0F-7AD4-4FDE-C9D555A90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B0E120-5287-6F5C-72BC-FB8EF4099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8525D9-71BA-9F28-F554-5D7E0132B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AF9A-ECE5-4D64-9740-010D9ACDE625}" type="datetime1">
              <a:rPr lang="pt-BR" smtClean="0"/>
              <a:t>26/06/2024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1B23DF-A371-EA54-DA4D-2CEFACA82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FFCB66-CD27-A29F-D243-02115D60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0627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453855-E1A0-B510-B1CE-E2EF2938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CBB3486-3922-286A-5CA0-289C95DAB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53F35D-C1AD-F5E7-AAAB-C2DAF21FD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92A6E-1F68-4750-A5A6-579693612604}" type="datetime1">
              <a:rPr lang="pt-BR" smtClean="0"/>
              <a:t>26/06/2024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B9059C-C6FC-EF23-B9E9-B9BEB51D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FBEDF3-78B4-05B5-EF8D-23E189AAF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6850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32B15A8-3A38-7E18-35D0-95E3E9F0C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106B24C-7913-1C98-2E3A-852B0C3C3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4DDF67-22F4-F84B-2588-5395D770C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C9B-A903-4177-8880-5AD50E253EC4}" type="datetime1">
              <a:rPr lang="pt-BR" smtClean="0"/>
              <a:t>26/06/2024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76EA8D-08BA-1E8E-B454-0617A239C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5419F8-85AE-00CA-1C68-64616EE9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7137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BE362-394F-6E62-5DEF-0643F6F7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C02DAB-A108-5FDD-8CE7-08400CBF2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5A962C-1145-4B69-29CF-E7E6CC14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85BF7-625E-47A3-95BF-573282C36864}" type="datetime1">
              <a:rPr lang="pt-BR" smtClean="0"/>
              <a:t>26/06/2024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012443-756B-4AD7-2B03-0BD9FCE8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374283-0F11-B331-3843-9FFD79BD9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CEF1F-0F09-4FF5-9A36-5B77C9707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2756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076E7E-C53C-60F2-6235-B70B8C11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918902-3FEB-D08B-CF6E-8F697F7B4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579E23-A2CA-A8E6-AED0-08B49D737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1FFAD-271E-4F10-B3E7-250883C7A624}" type="datetime1">
              <a:rPr lang="pt-BR" smtClean="0"/>
              <a:t>26/06/2024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8E9F79-5826-F91D-BF7F-9CBD465D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E18B13-DD64-2679-C619-BF211DFF0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0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FF7D05-EFA4-8F2F-7401-3B824A70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0EA31A-7F92-8793-69BC-CF217D22D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40C039-AE3B-803A-79B6-93336763D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A12A8-7761-457A-98E9-97A401AC90C7}" type="datetime1">
              <a:rPr lang="pt-BR" smtClean="0"/>
              <a:t>26/06/2024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C882C8-BB47-AAB1-FCCA-B375BAEAE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C68226-A473-A842-8B9A-12DCADB3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0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2DA390-458B-F856-4549-F68CA0AE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0A1741-20A1-C9D0-F3A9-4F477C8A7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9CF3371-01B5-12EC-D42D-9D8411B38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238093-6634-F172-97D0-D18D568C4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C6C2-24E6-42A0-A880-2AE549C7561E}" type="datetime1">
              <a:rPr lang="pt-BR" smtClean="0"/>
              <a:t>26/06/2024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0B7553-C1EA-B9EC-CA50-71F9A08FD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4B2655-EDC9-B9BD-0F2D-5E9C422B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136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1D51D-B5DA-4D44-D994-2194CDC09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B8B1DF-0A97-12FE-B451-C3D2397B7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50D33-6E8F-EA0E-340B-69276E985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91B45AE-7558-FF44-1E6B-4D04F0CB8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C10357-E5E1-D42D-3654-225796E91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0A1359A-D4D8-2F24-2ADD-55A2E9113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6F44-9809-4D83-9C0D-D03F5E1C9280}" type="datetime1">
              <a:rPr lang="pt-BR" smtClean="0"/>
              <a:t>26/06/2024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DC3A1D1-674C-9CE7-48E4-B3C5AE59D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E926809-0DE1-B10B-9786-A1E2514EB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1318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FA9FB2-F940-095F-49A4-916712F2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6B8DA99-6CD0-4585-1027-3AD5CF308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E6AF-823F-46F9-ABFE-A165012BDEC9}" type="datetime1">
              <a:rPr lang="pt-BR" smtClean="0"/>
              <a:t>26/06/2024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75B773B-EF1B-5FC6-84B3-C7AF7CE0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74DD801-316B-1464-D977-210B278D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289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E3AFDE6-24E9-83BF-5D1E-7B39670E4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387E-3BA5-4806-B476-CCC3536DD544}" type="datetime1">
              <a:rPr lang="pt-BR" smtClean="0"/>
              <a:t>26/06/2024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97862AB-0DCB-B6B9-B169-C1C872F02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2A5F26-2118-09DC-0FB7-333091C6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80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8CEF5-E46D-0442-FA35-0F614EA8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7EB795-CDB7-BD85-170B-6EDD55AE2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79D0FFE-5344-99A5-BEE4-E49BE8FBC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A69DCC-C284-DE47-49E4-E2DAE739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EA783-C663-49E0-87FD-3BF47BC6B2CE}" type="datetime1">
              <a:rPr lang="pt-BR" smtClean="0"/>
              <a:t>26/06/2024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3445A6-A4C3-2F34-FD8F-32F2F127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6DDA62-2A4E-7091-1CD7-6FC12AB4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977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30487-3478-0E6E-A1D8-A17409A9C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FFC76E2-3756-B2AF-61FD-9E4A7D7CF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153BE8-9DFA-2DCD-E68A-6619470FA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0320DE-7936-BBFC-AA55-B2982F42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03A7-19C2-4C4C-B668-EF9FB9FEB862}" type="datetime1">
              <a:rPr lang="pt-BR" smtClean="0"/>
              <a:t>26/06/2024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4A24B4-E3DE-DA35-854F-24BFEA8E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5EBA6A-E236-2DF7-E7CD-C9A95965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87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E271B3-9FA4-BD7A-AEF3-548A5AE6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DCABE9-B7FD-3A9E-6916-AF1C9BCB6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801F5D-DA2F-297A-886B-79202ACBE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50961-FEC5-4CD0-B0B8-A62DAEC7AC9A}" type="datetime1">
              <a:rPr lang="pt-BR" smtClean="0"/>
              <a:t>26/06/2024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FF533B-CFE8-289C-9614-874346584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FA73F9-2C8B-5A16-62E9-CB5DBE704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u="sng" baseline="0">
                <a:solidFill>
                  <a:schemeClr val="tx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fld id="{00902CEA-C443-4831-BBAE-DD9637F21DF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369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12" Type="http://schemas.openxmlformats.org/officeDocument/2006/relationships/image" Target="../media/image41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kVYLnA5MqU" TargetMode="External"/><Relationship Id="rId2" Type="http://schemas.openxmlformats.org/officeDocument/2006/relationships/hyperlink" Target="https://drive.google.com/file/d/1wm44liksK-ovHV18pJ9pXwUxrgbh1uTy/view" TargetMode="Externa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4E382B-A557-574E-7D51-1AF4B079D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746" y="2624706"/>
            <a:ext cx="9144000" cy="1071215"/>
          </a:xfrm>
        </p:spPr>
        <p:txBody>
          <a:bodyPr>
            <a:normAutofit fontScale="90000"/>
          </a:bodyPr>
          <a:lstStyle/>
          <a:p>
            <a:r>
              <a:rPr lang="pt-BR" sz="5400" dirty="0"/>
              <a:t>Introdução </a:t>
            </a:r>
            <a:r>
              <a:rPr lang="pt-BR" sz="5400"/>
              <a:t>à Circuitos </a:t>
            </a:r>
            <a:r>
              <a:rPr lang="pt-BR" sz="5400" dirty="0"/>
              <a:t>Hidráulicos e Pneumáticos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050B77-A822-656A-ED0F-91351A79D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5746" y="3851217"/>
            <a:ext cx="9144000" cy="536041"/>
          </a:xfrm>
        </p:spPr>
        <p:txBody>
          <a:bodyPr>
            <a:normAutofit/>
          </a:bodyPr>
          <a:lstStyle/>
          <a:p>
            <a:r>
              <a:rPr lang="pt-BR" sz="2800" b="1" dirty="0"/>
              <a:t>Circuitos Hidráulicos e Pneumáticos (CHP)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D90D031-B510-D890-D5D7-F108DF1B6432}"/>
              </a:ext>
            </a:extLst>
          </p:cNvPr>
          <p:cNvSpPr txBox="1"/>
          <p:nvPr/>
        </p:nvSpPr>
        <p:spPr>
          <a:xfrm>
            <a:off x="4755886" y="6228367"/>
            <a:ext cx="286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dhiego.fernandes@unesp.br </a:t>
            </a:r>
          </a:p>
        </p:txBody>
      </p:sp>
      <p:pic>
        <p:nvPicPr>
          <p:cNvPr id="6" name="Picture 12" descr="Unesp Sorocaba | Sorocaba SP">
            <a:extLst>
              <a:ext uri="{FF2B5EF4-FFF2-40B4-BE49-F238E27FC236}">
                <a16:creationId xmlns:a16="http://schemas.microsoft.com/office/drawing/2014/main" id="{48F412F5-C374-4E49-F435-415BFD3E3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7" t="14145" r="13228" b="14205"/>
          <a:stretch/>
        </p:blipFill>
        <p:spPr bwMode="auto">
          <a:xfrm>
            <a:off x="446772" y="268890"/>
            <a:ext cx="1399458" cy="131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ogos - Diretoria Técnica Acadêmica - Unesp - Instituto de Geociências e  Ciências Exatas - Câmpus de Rio Claro">
            <a:extLst>
              <a:ext uri="{FF2B5EF4-FFF2-40B4-BE49-F238E27FC236}">
                <a16:creationId xmlns:a16="http://schemas.microsoft.com/office/drawing/2014/main" id="{83D073E1-9A1B-1F30-BA9D-60C3090BD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83" y="202684"/>
            <a:ext cx="3579057" cy="145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eca_banner – Engenharia de Controle e Automação">
            <a:extLst>
              <a:ext uri="{FF2B5EF4-FFF2-40B4-BE49-F238E27FC236}">
                <a16:creationId xmlns:a16="http://schemas.microsoft.com/office/drawing/2014/main" id="{9D1AAC71-F859-D4D7-7E3C-AFFF897B9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8" t="11178" r="15300" b="7626"/>
          <a:stretch/>
        </p:blipFill>
        <p:spPr bwMode="auto">
          <a:xfrm>
            <a:off x="9050553" y="366634"/>
            <a:ext cx="2743200" cy="122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88D4DC0-57CB-7A8C-B0C8-A38159814EBC}"/>
              </a:ext>
            </a:extLst>
          </p:cNvPr>
          <p:cNvSpPr txBox="1"/>
          <p:nvPr/>
        </p:nvSpPr>
        <p:spPr>
          <a:xfrm>
            <a:off x="4235138" y="5779780"/>
            <a:ext cx="372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Prof. Dr. Dhiego Fernandes Carvalho  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E4E41A2-B3F4-6131-E313-F2B89D6A4E1B}"/>
              </a:ext>
            </a:extLst>
          </p:cNvPr>
          <p:cNvSpPr txBox="1">
            <a:spLocks/>
          </p:cNvSpPr>
          <p:nvPr/>
        </p:nvSpPr>
        <p:spPr>
          <a:xfrm>
            <a:off x="1706281" y="4697849"/>
            <a:ext cx="9213410" cy="7794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/>
              <a:t>Departamento de Engenharia de Controle e Automação</a:t>
            </a:r>
          </a:p>
          <a:p>
            <a:r>
              <a:rPr lang="pt-BR" sz="2800" dirty="0"/>
              <a:t>Instituto de Ciência e Tecnologia – UNESP – Campus Sorocaba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2583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8" name="Rectangle 2060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70" name="Freeform: Shape 2062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71" name="Freeform: Shape 2064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A73E41-0B19-8034-D699-CF216D128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2634321"/>
            <a:ext cx="3810185" cy="16824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Aplicações</a:t>
            </a:r>
            <a:r>
              <a:rPr lang="en-US" sz="4800" dirty="0"/>
              <a:t> da Lei de Boyle</a:t>
            </a:r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Boyle's Law - Let's Talk Science">
            <a:extLst>
              <a:ext uri="{FF2B5EF4-FFF2-40B4-BE49-F238E27FC236}">
                <a16:creationId xmlns:a16="http://schemas.microsoft.com/office/drawing/2014/main" id="{4D0A3519-30AA-2B68-F0B9-CF04B2C8FE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74"/>
          <a:stretch/>
        </p:blipFill>
        <p:spPr bwMode="auto">
          <a:xfrm>
            <a:off x="5230922" y="4420768"/>
            <a:ext cx="3934208" cy="183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9" name="Rectangle 2068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Gas laws | Definition &amp; Facts | Britannica">
            <a:extLst>
              <a:ext uri="{FF2B5EF4-FFF2-40B4-BE49-F238E27FC236}">
                <a16:creationId xmlns:a16="http://schemas.microsoft.com/office/drawing/2014/main" id="{8699C5AF-5187-E1F8-C866-9EA5DE3473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r="58" b="5324"/>
          <a:stretch/>
        </p:blipFill>
        <p:spPr bwMode="auto">
          <a:xfrm>
            <a:off x="6096000" y="698835"/>
            <a:ext cx="4959047" cy="312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 and Out: Demonstrating Boyle's Law | Scientific American">
            <a:extLst>
              <a:ext uri="{FF2B5EF4-FFF2-40B4-BE49-F238E27FC236}">
                <a16:creationId xmlns:a16="http://schemas.microsoft.com/office/drawing/2014/main" id="{EF80955C-064F-09CB-2DAB-9CA56B1CA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7005" y="4420768"/>
            <a:ext cx="2695218" cy="179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1D16C38-06E0-CF8B-415E-24C666F3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14962" y="6356350"/>
            <a:ext cx="18212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902CEA-C443-4831-BBAE-DD9637F21DF8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229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01CE04-94A0-9D4F-C3D2-379CE5EF4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pt-BR" sz="4800" dirty="0"/>
              <a:t>Lei de Charles </a:t>
            </a:r>
          </a:p>
        </p:txBody>
      </p:sp>
      <p:sp>
        <p:nvSpPr>
          <p:cNvPr id="3088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D9C292-51F2-A21A-CB72-6D1BB27F7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pPr algn="just"/>
            <a:r>
              <a:rPr lang="pt-BR" sz="2000" dirty="0"/>
              <a:t>A</a:t>
            </a:r>
            <a:r>
              <a:rPr lang="pt-BR" sz="2000" b="0" i="0" dirty="0">
                <a:effectLst/>
              </a:rPr>
              <a:t>firma que o volume de um gás aumenta com o aumento da temperatura se a pressão for mantida constante, e vice-versa. </a:t>
            </a:r>
            <a:endParaRPr lang="pt-BR" sz="2000" dirty="0"/>
          </a:p>
        </p:txBody>
      </p:sp>
      <p:pic>
        <p:nvPicPr>
          <p:cNvPr id="3074" name="Picture 2" descr="Transformação Isobárica">
            <a:extLst>
              <a:ext uri="{FF2B5EF4-FFF2-40B4-BE49-F238E27FC236}">
                <a16:creationId xmlns:a16="http://schemas.microsoft.com/office/drawing/2014/main" id="{F3296630-2B96-2B6C-5B85-7738EDA0C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" t="7457" r="192" b="1"/>
          <a:stretch/>
        </p:blipFill>
        <p:spPr bwMode="auto">
          <a:xfrm>
            <a:off x="806391" y="2843784"/>
            <a:ext cx="3992489" cy="340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BID e o Ensino de Química: Lei de Charles">
            <a:extLst>
              <a:ext uri="{FF2B5EF4-FFF2-40B4-BE49-F238E27FC236}">
                <a16:creationId xmlns:a16="http://schemas.microsoft.com/office/drawing/2014/main" id="{9D195B28-BDFC-E5ED-3F20-73AE0051C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7497" y="3070727"/>
            <a:ext cx="5468112" cy="195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B6A83B7-D800-6BA0-77C0-A09FF89E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441E416-DDF5-AB5D-339C-63EBF93939CC}"/>
                  </a:ext>
                </a:extLst>
              </p:cNvPr>
              <p:cNvSpPr txBox="1"/>
              <p:nvPr/>
            </p:nvSpPr>
            <p:spPr>
              <a:xfrm>
                <a:off x="7163546" y="5265544"/>
                <a:ext cx="3323123" cy="255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3200" b="0" dirty="0"/>
              </a:p>
              <a:p>
                <a:endParaRPr lang="pt-BR" b="0" dirty="0"/>
              </a:p>
              <a:p>
                <a:endParaRPr lang="pt-BR" b="0" dirty="0"/>
              </a:p>
              <a:p>
                <a:endParaRPr lang="pt-BR" b="0" dirty="0"/>
              </a:p>
              <a:p>
                <a:endParaRPr lang="pt-BR" b="0" dirty="0"/>
              </a:p>
              <a:p>
                <a:endParaRPr lang="pt-BR" b="0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441E416-DDF5-AB5D-339C-63EBF9393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546" y="5265544"/>
                <a:ext cx="3323123" cy="25521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859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Charles's Law Study Guide - Inspirit Learning Inc">
            <a:extLst>
              <a:ext uri="{FF2B5EF4-FFF2-40B4-BE49-F238E27FC236}">
                <a16:creationId xmlns:a16="http://schemas.microsoft.com/office/drawing/2014/main" id="{691D5CDF-64BF-3256-2B49-806D57C1B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1" r="-2" b="21716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harles' Law and Gay-Lussac's Law - Let's Talk Science">
            <a:extLst>
              <a:ext uri="{FF2B5EF4-FFF2-40B4-BE49-F238E27FC236}">
                <a16:creationId xmlns:a16="http://schemas.microsoft.com/office/drawing/2014/main" id="{4BB78112-D4A6-07DF-D86D-A3A0F59E3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38" r="-2" b="26222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83" name="Freeform: Shape 3082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5" name="Freeform: Shape 3084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104F90-CF59-5FB0-BB2D-C57E2DDD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Aplicações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 Lei de Charles</a:t>
            </a:r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70256A-F924-90E4-D895-06A86B7C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5032" y="6356350"/>
            <a:ext cx="14080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902CEA-C443-4831-BBAE-DD9637F21DF8}" type="slidenum">
              <a:rPr lang="en-US" sz="120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18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30442D-D3FE-93C5-6D90-7E4ACC1B2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40080"/>
            <a:ext cx="5329917" cy="1481328"/>
          </a:xfrm>
        </p:spPr>
        <p:txBody>
          <a:bodyPr anchor="b">
            <a:normAutofit fontScale="90000"/>
          </a:bodyPr>
          <a:lstStyle/>
          <a:p>
            <a:r>
              <a:rPr lang="pt-BR" sz="5400" dirty="0">
                <a:effectLst/>
              </a:rPr>
              <a:t>A Lei de Gay-Lussac</a:t>
            </a:r>
            <a:endParaRPr lang="pt-BR" sz="50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F26DFC-B446-3882-A7B2-F7759A7A4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33" y="2642616"/>
            <a:ext cx="4603794" cy="1364302"/>
          </a:xfrm>
        </p:spPr>
        <p:txBody>
          <a:bodyPr anchor="t">
            <a:normAutofit fontScale="92500"/>
          </a:bodyPr>
          <a:lstStyle/>
          <a:p>
            <a:pPr algn="just"/>
            <a:r>
              <a:rPr lang="pt-BR" sz="2200" dirty="0"/>
              <a:t>É</a:t>
            </a:r>
            <a:r>
              <a:rPr lang="pt-BR" sz="2200" b="0" i="0" dirty="0">
                <a:effectLst/>
              </a:rPr>
              <a:t> uma das leis dos gases que descreve como a pressão de um gás ideal varia diretamente com a temperatura, se o volume permanecer constante.</a:t>
            </a:r>
            <a:endParaRPr lang="pt-BR" sz="2200" dirty="0"/>
          </a:p>
        </p:txBody>
      </p:sp>
      <p:pic>
        <p:nvPicPr>
          <p:cNvPr id="5" name="Picture 2" descr="La legge di Gay-Lussac implica che il rapporto tra la pressione iniziale e  la temperatura è uguale al rapporto tra la pressione finale e la  temperatura di un gas Immagine e Vettoriale -">
            <a:extLst>
              <a:ext uri="{FF2B5EF4-FFF2-40B4-BE49-F238E27FC236}">
                <a16:creationId xmlns:a16="http://schemas.microsoft.com/office/drawing/2014/main" id="{76D5CF7C-3894-8442-2BA3-C9CE4CD5A3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7" t="10101" r="-241" b="21346"/>
          <a:stretch/>
        </p:blipFill>
        <p:spPr bwMode="auto">
          <a:xfrm>
            <a:off x="6099048" y="1006243"/>
            <a:ext cx="5458968" cy="484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CB34F7F-ADA6-4CA5-D09A-6928CF06A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2">
                <a:extLst>
                  <a:ext uri="{FF2B5EF4-FFF2-40B4-BE49-F238E27FC236}">
                    <a16:creationId xmlns:a16="http://schemas.microsoft.com/office/drawing/2014/main" id="{6690D9C7-CC7E-176A-68D4-FBB5DEC36A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0936" y="4077049"/>
                <a:ext cx="5216191" cy="264442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sz="20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0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0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sz="20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0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0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2000" i="0" dirty="0">
                  <a:effectLst/>
                </a:endParaRPr>
              </a:p>
              <a:p>
                <a:pPr marL="0" indent="0" algn="just">
                  <a:buNone/>
                </a:pPr>
                <a:r>
                  <a:rPr lang="pt-BR" sz="1600" i="0" dirty="0">
                    <a:effectLst/>
                  </a:rPr>
                  <a:t>onde: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pt-BR" sz="1600" i="0" dirty="0">
                    <a:effectLst/>
                  </a:rPr>
                  <a:t>P1 é a pressão inicial do gás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pt-BR" sz="1600" i="0" dirty="0">
                    <a:effectLst/>
                  </a:rPr>
                  <a:t>T1 é a temperatura inicial (em Kelvin)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pt-BR" sz="1600" i="0" dirty="0">
                    <a:effectLst/>
                  </a:rPr>
                  <a:t>P2 é a pressão final do gás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pt-BR" sz="1600" i="0" dirty="0">
                    <a:effectLst/>
                  </a:rPr>
                  <a:t>T2 é a temperatura final (em Kelvin)</a:t>
                </a:r>
              </a:p>
              <a:p>
                <a:pPr algn="just"/>
                <a:endParaRPr lang="pt-BR" sz="2200" dirty="0"/>
              </a:p>
            </p:txBody>
          </p:sp>
        </mc:Choice>
        <mc:Fallback xmlns="">
          <p:sp>
            <p:nvSpPr>
              <p:cNvPr id="6" name="Espaço Reservado para Conteúdo 2">
                <a:extLst>
                  <a:ext uri="{FF2B5EF4-FFF2-40B4-BE49-F238E27FC236}">
                    <a16:creationId xmlns:a16="http://schemas.microsoft.com/office/drawing/2014/main" id="{6690D9C7-CC7E-176A-68D4-FBB5DEC36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36" y="4077049"/>
                <a:ext cx="5216191" cy="2644425"/>
              </a:xfrm>
              <a:prstGeom prst="rect">
                <a:avLst/>
              </a:prstGeom>
              <a:blipFill>
                <a:blip r:embed="rId3"/>
                <a:stretch>
                  <a:fillRect l="-7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876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BEA8DA-20E5-3352-45B2-83C6A4A19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Aplicações da Lei de Gay-Lussac</a:t>
            </a:r>
          </a:p>
        </p:txBody>
      </p:sp>
      <p:sp>
        <p:nvSpPr>
          <p:cNvPr id="410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15 Mind-blowing Facts About Gay-Lussac's Law - Facts.net">
            <a:extLst>
              <a:ext uri="{FF2B5EF4-FFF2-40B4-BE49-F238E27FC236}">
                <a16:creationId xmlns:a16="http://schemas.microsoft.com/office/drawing/2014/main" id="{540EF656-1DC6-5890-0609-09AE0FDC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286" y="2642616"/>
            <a:ext cx="5401923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ow To Smoke In A Pressure Cooker - Recipes.net">
            <a:extLst>
              <a:ext uri="{FF2B5EF4-FFF2-40B4-BE49-F238E27FC236}">
                <a16:creationId xmlns:a16="http://schemas.microsoft.com/office/drawing/2014/main" id="{70773C95-B212-8205-FF78-2C7B05C3A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0588" y="2642616"/>
            <a:ext cx="5422231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EED0F0-92B2-EDEA-177B-65F62AAA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902CEA-C443-4831-BBAE-DD9637F21DF8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85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E543E8-43F9-8A43-9661-E6D412D8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Príncipios e Leis Físicas</a:t>
            </a:r>
          </a:p>
        </p:txBody>
      </p:sp>
      <p:sp>
        <p:nvSpPr>
          <p:cNvPr id="2064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FE98E5-ED94-E548-3EE5-30C49A80A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/>
              <a:t>Resumindo as Leis de Boyle, Charles e Gay-Lussac</a:t>
            </a:r>
          </a:p>
        </p:txBody>
      </p:sp>
      <p:pic>
        <p:nvPicPr>
          <p:cNvPr id="2052" name="Picture 4" descr="Lei de Gay-Lussac - O que é? Interpretação e Transformação isobárica">
            <a:extLst>
              <a:ext uri="{FF2B5EF4-FFF2-40B4-BE49-F238E27FC236}">
                <a16:creationId xmlns:a16="http://schemas.microsoft.com/office/drawing/2014/main" id="{C90076A9-C793-EFD2-F041-4A3137127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935" y="2956981"/>
            <a:ext cx="5657558" cy="302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ei dos Gases - Manual do Enem">
            <a:extLst>
              <a:ext uri="{FF2B5EF4-FFF2-40B4-BE49-F238E27FC236}">
                <a16:creationId xmlns:a16="http://schemas.microsoft.com/office/drawing/2014/main" id="{769311BC-7B61-FE40-7759-E1EE14A9C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1936" y="3309886"/>
            <a:ext cx="5924573" cy="193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A8F8962-B548-369E-5FD5-97FB026C9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64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EAEC1-5BA9-B4C4-0402-739743044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36525"/>
            <a:ext cx="10515600" cy="1325563"/>
          </a:xfrm>
        </p:spPr>
        <p:txBody>
          <a:bodyPr/>
          <a:lstStyle/>
          <a:p>
            <a:r>
              <a:rPr lang="pt-BR"/>
              <a:t>Princípios e Leis Físicas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3FD030-859A-0D18-0B96-E8375DCFF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8" y="1517796"/>
            <a:ext cx="11268365" cy="520367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b="0" i="0" dirty="0">
                <a:effectLst/>
              </a:rPr>
              <a:t>No Sistema Internacional (SI) as unidades seriam as seguintes:</a:t>
            </a:r>
          </a:p>
          <a:p>
            <a:pPr lvl="1" algn="just"/>
            <a:r>
              <a:rPr lang="pt-BR" b="1" i="0" dirty="0">
                <a:effectLst/>
              </a:rPr>
              <a:t>Pressão (P)</a:t>
            </a:r>
            <a:r>
              <a:rPr lang="pt-BR" b="0" i="0" dirty="0">
                <a:effectLst/>
              </a:rPr>
              <a:t>: Pascal (</a:t>
            </a:r>
            <a:r>
              <a:rPr lang="pt-BR" b="0" i="0" dirty="0" err="1">
                <a:effectLst/>
              </a:rPr>
              <a:t>Pa</a:t>
            </a:r>
            <a:r>
              <a:rPr lang="pt-BR" b="0" i="0" dirty="0">
                <a:effectLst/>
              </a:rPr>
              <a:t>). A pressão também é frequentemente medida em atmosferas (</a:t>
            </a:r>
            <a:r>
              <a:rPr lang="pt-BR" b="0" i="0" dirty="0" err="1">
                <a:effectLst/>
              </a:rPr>
              <a:t>atm</a:t>
            </a:r>
            <a:r>
              <a:rPr lang="pt-BR" b="0" i="0" dirty="0">
                <a:effectLst/>
              </a:rPr>
              <a:t>), bar ou milímetros de mercúrio (mmHg).</a:t>
            </a:r>
          </a:p>
          <a:p>
            <a:pPr lvl="1" algn="just"/>
            <a:r>
              <a:rPr lang="pt-BR" b="1" i="0" dirty="0">
                <a:effectLst/>
              </a:rPr>
              <a:t>Volume (V)</a:t>
            </a:r>
            <a:r>
              <a:rPr lang="pt-BR" b="0" i="0" dirty="0">
                <a:effectLst/>
              </a:rPr>
              <a:t>: Metro cúbico (m³). O volume também é frequentemente medido em litros (L) em contextos não científicos.</a:t>
            </a:r>
          </a:p>
          <a:p>
            <a:pPr lvl="1" algn="just"/>
            <a:r>
              <a:rPr lang="pt-BR" b="1" i="0" dirty="0">
                <a:effectLst/>
              </a:rPr>
              <a:t>Temperatura (T)</a:t>
            </a:r>
            <a:r>
              <a:rPr lang="pt-BR" b="0" i="0" dirty="0">
                <a:effectLst/>
              </a:rPr>
              <a:t>: Kelvin (K). A temperatura também é frequentemente medida em graus Celsius (°C) ou graus Fahrenheit (</a:t>
            </a:r>
            <a:r>
              <a:rPr lang="pt-BR" b="0" i="0" dirty="0" err="1">
                <a:effectLst/>
              </a:rPr>
              <a:t>°F</a:t>
            </a:r>
            <a:r>
              <a:rPr lang="pt-BR" b="0" i="0" dirty="0">
                <a:effectLst/>
              </a:rPr>
              <a:t>).</a:t>
            </a:r>
          </a:p>
          <a:p>
            <a:pPr lvl="1" algn="just"/>
            <a:r>
              <a:rPr lang="pt-BR" b="1" i="0" dirty="0">
                <a:effectLst/>
              </a:rPr>
              <a:t>Força (F)</a:t>
            </a:r>
            <a:r>
              <a:rPr lang="pt-BR" b="0" i="0" dirty="0">
                <a:effectLst/>
              </a:rPr>
              <a:t>: Newton (N).</a:t>
            </a:r>
          </a:p>
          <a:p>
            <a:pPr lvl="1" algn="just"/>
            <a:r>
              <a:rPr lang="pt-BR" b="1" i="0" dirty="0">
                <a:effectLst/>
              </a:rPr>
              <a:t>Área (A)</a:t>
            </a:r>
            <a:r>
              <a:rPr lang="pt-BR" b="0" i="0" dirty="0">
                <a:effectLst/>
              </a:rPr>
              <a:t>: Metro quadrado (m²).</a:t>
            </a:r>
          </a:p>
          <a:p>
            <a:pPr lvl="1" algn="just"/>
            <a:r>
              <a:rPr lang="pt-BR" b="1" i="0" dirty="0">
                <a:effectLst/>
              </a:rPr>
              <a:t>Densidade (ρ)</a:t>
            </a:r>
            <a:r>
              <a:rPr lang="pt-BR" b="0" i="0" dirty="0">
                <a:effectLst/>
              </a:rPr>
              <a:t>: </a:t>
            </a:r>
            <a:r>
              <a:rPr lang="pt-BR" b="0" i="0" dirty="0" err="1">
                <a:effectLst/>
              </a:rPr>
              <a:t>Kilograma</a:t>
            </a:r>
            <a:r>
              <a:rPr lang="pt-BR" b="0" i="0" dirty="0">
                <a:effectLst/>
              </a:rPr>
              <a:t> por metro cúbico (kg/m³).</a:t>
            </a:r>
          </a:p>
          <a:p>
            <a:pPr lvl="1" algn="just"/>
            <a:r>
              <a:rPr lang="pt-BR" b="1" i="0" dirty="0">
                <a:effectLst/>
              </a:rPr>
              <a:t>Velocidade (v)</a:t>
            </a:r>
            <a:r>
              <a:rPr lang="pt-BR" b="0" i="0" dirty="0">
                <a:effectLst/>
              </a:rPr>
              <a:t>: Metro por segundo (m/s).</a:t>
            </a:r>
          </a:p>
          <a:p>
            <a:pPr lvl="1" algn="just"/>
            <a:r>
              <a:rPr lang="pt-BR" b="1" i="0" dirty="0">
                <a:effectLst/>
              </a:rPr>
              <a:t>Aceleração devida à gravidade (g)</a:t>
            </a:r>
            <a:r>
              <a:rPr lang="pt-BR" b="0" i="0" dirty="0">
                <a:effectLst/>
              </a:rPr>
              <a:t>: Metro por segundo ao quadrado (m/s²).</a:t>
            </a:r>
          </a:p>
          <a:p>
            <a:pPr lvl="1" algn="just"/>
            <a:r>
              <a:rPr lang="pt-BR" b="1" i="0" dirty="0">
                <a:effectLst/>
              </a:rPr>
              <a:t>Altura (h)</a:t>
            </a:r>
            <a:r>
              <a:rPr lang="pt-BR" b="0" i="0" dirty="0">
                <a:effectLst/>
              </a:rPr>
              <a:t>: Metro (m).</a:t>
            </a:r>
          </a:p>
          <a:p>
            <a:pPr lvl="1" algn="just"/>
            <a:r>
              <a:rPr lang="pt-BR" b="1" i="0" dirty="0">
                <a:effectLst/>
              </a:rPr>
              <a:t>Tensão de cisalhamento (τ)</a:t>
            </a:r>
            <a:r>
              <a:rPr lang="pt-BR" b="0" i="0" dirty="0">
                <a:effectLst/>
              </a:rPr>
              <a:t>: A tensão de cisalhamento é uma medida de força por unidade de área.</a:t>
            </a:r>
          </a:p>
          <a:p>
            <a:pPr lvl="1" algn="just"/>
            <a:r>
              <a:rPr lang="pt-BR" b="1" i="0" dirty="0">
                <a:effectLst/>
              </a:rPr>
              <a:t>Viscosidade (μ)</a:t>
            </a:r>
            <a:r>
              <a:rPr lang="pt-BR" b="0" i="0" dirty="0">
                <a:effectLst/>
              </a:rPr>
              <a:t>: Pascal-segundo (</a:t>
            </a:r>
            <a:r>
              <a:rPr lang="pt-BR" b="0" i="0" dirty="0" err="1">
                <a:effectLst/>
              </a:rPr>
              <a:t>Pa·s</a:t>
            </a:r>
            <a:r>
              <a:rPr lang="pt-BR" b="0" i="0" dirty="0">
                <a:effectLst/>
              </a:rPr>
              <a:t>). 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C49BCD-6E62-274D-2754-8BC1FA27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16</a:t>
            </a:fld>
            <a:endParaRPr lang="pt-BR"/>
          </a:p>
        </p:txBody>
      </p:sp>
      <p:pic>
        <p:nvPicPr>
          <p:cNvPr id="3074" name="Picture 2" descr="Pressão, Medição De Pressão, Pressão Atmosférica png transparente grátis">
            <a:extLst>
              <a:ext uri="{FF2B5EF4-FFF2-40B4-BE49-F238E27FC236}">
                <a16:creationId xmlns:a16="http://schemas.microsoft.com/office/drawing/2014/main" id="{77AA5C63-914B-47DA-6DE6-94E27B986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54" y="1922590"/>
            <a:ext cx="387927" cy="38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etores e ilustrações de Temperatura para download gratuito | Freepik">
            <a:extLst>
              <a:ext uri="{FF2B5EF4-FFF2-40B4-BE49-F238E27FC236}">
                <a16:creationId xmlns:a16="http://schemas.microsoft.com/office/drawing/2014/main" id="{5C01B577-2284-F260-581B-3301FE160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7" t="15726" r="7827" b="12553"/>
          <a:stretch/>
        </p:blipFill>
        <p:spPr bwMode="auto">
          <a:xfrm>
            <a:off x="448330" y="3125876"/>
            <a:ext cx="355970" cy="30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edidas de volume: quais são, conversão, exemplos - Escola Kids">
            <a:extLst>
              <a:ext uri="{FF2B5EF4-FFF2-40B4-BE49-F238E27FC236}">
                <a16:creationId xmlns:a16="http://schemas.microsoft.com/office/drawing/2014/main" id="{6B0DF291-BA04-4222-9E9D-FD0BD723E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6" t="15219" r="23334" b="14674"/>
          <a:stretch/>
        </p:blipFill>
        <p:spPr bwMode="auto">
          <a:xfrm>
            <a:off x="429953" y="2483575"/>
            <a:ext cx="396387" cy="38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ímbolo de força newton ilustração stock. Ilustração de cartaz - 188650915">
            <a:extLst>
              <a:ext uri="{FF2B5EF4-FFF2-40B4-BE49-F238E27FC236}">
                <a16:creationId xmlns:a16="http://schemas.microsoft.com/office/drawing/2014/main" id="{4A18391F-E395-A0EE-C6AE-55C8C35AF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39" y="3697135"/>
            <a:ext cx="278341" cy="27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imples, símbolo, área, desenho, ícone. Eps10, área, simples, símbolo,  vetorial, design., ícone. | CanStock">
            <a:extLst>
              <a:ext uri="{FF2B5EF4-FFF2-40B4-BE49-F238E27FC236}">
                <a16:creationId xmlns:a16="http://schemas.microsoft.com/office/drawing/2014/main" id="{5D1CE5DC-7DD3-7E0D-D1EF-D1090B2BA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2" t="22253" r="18970" b="28602"/>
          <a:stretch/>
        </p:blipFill>
        <p:spPr bwMode="auto">
          <a:xfrm>
            <a:off x="478780" y="4053734"/>
            <a:ext cx="290271" cy="2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ímbolo de densidade Unidade de medida Massa solar, símbolo, variado,  ângulo, texto png | PNGWing">
            <a:extLst>
              <a:ext uri="{FF2B5EF4-FFF2-40B4-BE49-F238E27FC236}">
                <a16:creationId xmlns:a16="http://schemas.microsoft.com/office/drawing/2014/main" id="{1A20F8F5-A222-DDF8-C463-A6B048840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4" y="4360165"/>
            <a:ext cx="216927" cy="23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4792BA87-8AD7-188E-F6A1-73BF3D7DB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16326" r="5909" b="13977"/>
          <a:stretch/>
        </p:blipFill>
        <p:spPr bwMode="auto">
          <a:xfrm>
            <a:off x="437985" y="4679806"/>
            <a:ext cx="323273" cy="25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73D9B3A4-6276-0B88-BB6D-751C84286C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0" t="22219" r="9057" b="19509"/>
          <a:stretch/>
        </p:blipFill>
        <p:spPr bwMode="auto">
          <a:xfrm>
            <a:off x="392554" y="4971247"/>
            <a:ext cx="396062" cy="28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Vetor De ícone De Medida De Altura Isolado PNG , ícones De Medida, Altura,  ícone Imagem PNG e Vetor Para Download Gratuito">
            <a:extLst>
              <a:ext uri="{FF2B5EF4-FFF2-40B4-BE49-F238E27FC236}">
                <a16:creationId xmlns:a16="http://schemas.microsoft.com/office/drawing/2014/main" id="{590DFBFB-E054-2E63-2AA5-BD58CD4C6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8" t="22083" r="22576" b="20643"/>
          <a:stretch/>
        </p:blipFill>
        <p:spPr bwMode="auto">
          <a:xfrm>
            <a:off x="432646" y="5325049"/>
            <a:ext cx="296083" cy="30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Engenharia e Cia: conceito-de-viscosidade">
            <a:extLst>
              <a:ext uri="{FF2B5EF4-FFF2-40B4-BE49-F238E27FC236}">
                <a16:creationId xmlns:a16="http://schemas.microsoft.com/office/drawing/2014/main" id="{F0125234-D287-E8F7-FC60-E3BC8301B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71" t="10769" r="56234" b="67335"/>
          <a:stretch/>
        </p:blipFill>
        <p:spPr bwMode="auto">
          <a:xfrm>
            <a:off x="382432" y="5606426"/>
            <a:ext cx="330412" cy="46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Viscosidade">
            <a:extLst>
              <a:ext uri="{FF2B5EF4-FFF2-40B4-BE49-F238E27FC236}">
                <a16:creationId xmlns:a16="http://schemas.microsoft.com/office/drawing/2014/main" id="{B1B62637-DD51-63CD-21B7-771F56A82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" t="41811" r="80422" b="21772"/>
          <a:stretch/>
        </p:blipFill>
        <p:spPr bwMode="auto">
          <a:xfrm>
            <a:off x="464110" y="6347262"/>
            <a:ext cx="259027" cy="30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34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ADAC35-3EA9-0052-5080-0327B183B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pt-BR" sz="3200"/>
              <a:t>Princípios Básicos dos Circuitos Pneumáticos</a:t>
            </a: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635E78-9D9A-E1F7-675F-571133835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algn="just"/>
            <a:r>
              <a:rPr lang="pt-BR" sz="1500" b="1" i="0" dirty="0">
                <a:effectLst/>
              </a:rPr>
              <a:t>Geração e Tratamento de Ar Comprimido:</a:t>
            </a:r>
            <a:r>
              <a:rPr lang="pt-BR" sz="1500" b="0" i="0" dirty="0">
                <a:effectLst/>
              </a:rPr>
              <a:t> A primeira etapa em qualquer circuito pneumático é feito por meio de um compressor, que aspira o ar atmosférico, comprime e o armazena em um reservatório pressurizado. </a:t>
            </a:r>
            <a:endParaRPr lang="pt-BR" sz="1500" dirty="0"/>
          </a:p>
        </p:txBody>
      </p:sp>
      <p:pic>
        <p:nvPicPr>
          <p:cNvPr id="4100" name="Picture 4" descr="Produção e preparação do ar comprimido - Learnchannel-TV.com">
            <a:extLst>
              <a:ext uri="{FF2B5EF4-FFF2-40B4-BE49-F238E27FC236}">
                <a16:creationId xmlns:a16="http://schemas.microsoft.com/office/drawing/2014/main" id="{7FBF39DC-2AE4-4330-94F3-159AEA531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4" y="2996649"/>
            <a:ext cx="11164824" cy="295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AF42FE-0FE9-E1B2-D98E-C8EDB0C42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0902CEA-C443-4831-BBAE-DD9637F21DF8}" type="slidenum">
              <a:rPr lang="pt-BR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pt-BR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79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ADAC35-3EA9-0052-5080-0327B183B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3400"/>
              <a:t>Princípios Básicos dos Circuitos Pneumáticos</a:t>
            </a:r>
          </a:p>
        </p:txBody>
      </p:sp>
      <p:sp>
        <p:nvSpPr>
          <p:cNvPr id="512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635E78-9D9A-E1F7-675F-571133835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2051489"/>
          </a:xfrm>
        </p:spPr>
        <p:txBody>
          <a:bodyPr anchor="t">
            <a:normAutofit/>
          </a:bodyPr>
          <a:lstStyle/>
          <a:p>
            <a:pPr algn="just"/>
            <a:r>
              <a:rPr lang="pt-BR" sz="2200" b="1" i="0" dirty="0">
                <a:effectLst/>
              </a:rPr>
              <a:t>Distribuição do Ar Comprimido:</a:t>
            </a:r>
            <a:r>
              <a:rPr lang="pt-BR" sz="2200" b="0" i="0" dirty="0">
                <a:effectLst/>
              </a:rPr>
              <a:t> Uma vez que o ar comprimido é gerado e tratado, ele é distribuído por todo o sistema. </a:t>
            </a:r>
            <a:endParaRPr lang="pt-BR" sz="2200" dirty="0"/>
          </a:p>
        </p:txBody>
      </p:sp>
      <p:pic>
        <p:nvPicPr>
          <p:cNvPr id="5122" name="Picture 2" descr="EG Bombas e Compressores ...">
            <a:extLst>
              <a:ext uri="{FF2B5EF4-FFF2-40B4-BE49-F238E27FC236}">
                <a16:creationId xmlns:a16="http://schemas.microsoft.com/office/drawing/2014/main" id="{37E81262-5556-A49A-1AAD-D917069C4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986809"/>
            <a:ext cx="6903720" cy="488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AF42FE-0FE9-E1B2-D98E-C8EDB0C42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5699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ADAC35-3EA9-0052-5080-0327B183B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pt-BR"/>
              <a:t>Princípios Básicos dos Circuitos Pneumáticos</a:t>
            </a:r>
            <a:endParaRPr lang="pt-BR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635E78-9D9A-E1F7-675F-571133835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pPr algn="just"/>
            <a:r>
              <a:rPr lang="pt-BR" sz="1900" b="1" i="0" dirty="0">
                <a:effectLst/>
              </a:rPr>
              <a:t>Controle de Fluxo e Pressão:</a:t>
            </a:r>
            <a:r>
              <a:rPr lang="pt-BR" sz="1900" b="0" i="0" dirty="0">
                <a:effectLst/>
              </a:rPr>
              <a:t> </a:t>
            </a:r>
            <a:r>
              <a:rPr lang="pt-BR" sz="1900" dirty="0"/>
              <a:t>v</a:t>
            </a:r>
            <a:r>
              <a:rPr lang="pt-BR" sz="1900" b="0" i="0" dirty="0">
                <a:effectLst/>
              </a:rPr>
              <a:t>álvulas direcionais controlam o caminho do fluxo de ar, válvulas de controle de fluxo ajustam a velocidade do ar e válvulas de pressão regulam a pressão do sistema.</a:t>
            </a:r>
            <a:endParaRPr lang="pt-BR" sz="1900" dirty="0"/>
          </a:p>
        </p:txBody>
      </p:sp>
      <p:pic>
        <p:nvPicPr>
          <p:cNvPr id="6" name="Picture 4" descr="Sistema pneumático - entenda e compre com a MTiBrasil">
            <a:extLst>
              <a:ext uri="{FF2B5EF4-FFF2-40B4-BE49-F238E27FC236}">
                <a16:creationId xmlns:a16="http://schemas.microsoft.com/office/drawing/2014/main" id="{E355DBC9-1896-D351-0F5A-E17B02391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272" y="2899710"/>
            <a:ext cx="5399484" cy="292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AF42FE-0FE9-E1B2-D98E-C8EDB0C42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pt-BR"/>
          </a:p>
        </p:txBody>
      </p:sp>
      <p:pic>
        <p:nvPicPr>
          <p:cNvPr id="2054" name="Picture 6" descr="Válvula Solenóide Pneumática - guia completo">
            <a:extLst>
              <a:ext uri="{FF2B5EF4-FFF2-40B4-BE49-F238E27FC236}">
                <a16:creationId xmlns:a16="http://schemas.microsoft.com/office/drawing/2014/main" id="{012054E0-C199-21CD-32A2-92AA60DF8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 t="28011" r="-1764" b="23090"/>
          <a:stretch/>
        </p:blipFill>
        <p:spPr bwMode="auto">
          <a:xfrm>
            <a:off x="6557819" y="3577648"/>
            <a:ext cx="5186310" cy="131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C01506E-C9EE-DE66-6407-320053B25613}"/>
              </a:ext>
            </a:extLst>
          </p:cNvPr>
          <p:cNvSpPr txBox="1"/>
          <p:nvPr/>
        </p:nvSpPr>
        <p:spPr>
          <a:xfrm>
            <a:off x="8816472" y="5068275"/>
            <a:ext cx="97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Válvulas</a:t>
            </a:r>
          </a:p>
        </p:txBody>
      </p:sp>
    </p:spTree>
    <p:extLst>
      <p:ext uri="{BB962C8B-B14F-4D97-AF65-F5344CB8AC3E}">
        <p14:creationId xmlns:p14="http://schemas.microsoft.com/office/powerpoint/2010/main" val="1723735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3C0F97-5620-4666-998E-35F10FCF8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54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Objetivos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CF8035-F066-7923-B9A4-A90CD3563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sz="2200" b="0" i="0" u="none" strike="noStrike" baseline="0" dirty="0" err="1"/>
              <a:t>Compreender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os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princípios</a:t>
            </a:r>
            <a:r>
              <a:rPr lang="en-US" sz="2200" b="0" i="0" u="none" strike="noStrike" baseline="0" dirty="0"/>
              <a:t> e leis </a:t>
            </a:r>
            <a:r>
              <a:rPr lang="en-US" sz="2200" b="0" i="0" u="none" strike="noStrike" baseline="0" dirty="0" err="1"/>
              <a:t>físicas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aplicadas</a:t>
            </a:r>
            <a:r>
              <a:rPr lang="en-US" sz="2200" b="0" i="0" u="none" strike="noStrike" baseline="0" dirty="0"/>
              <a:t> à </a:t>
            </a:r>
            <a:r>
              <a:rPr lang="en-US" sz="2200" b="0" i="0" u="none" strike="noStrike" baseline="0" dirty="0" err="1"/>
              <a:t>hidráulica</a:t>
            </a:r>
            <a:r>
              <a:rPr lang="en-US" sz="2200" b="0" i="0" u="none" strike="noStrike" baseline="0" dirty="0"/>
              <a:t> e à </a:t>
            </a:r>
            <a:r>
              <a:rPr lang="en-US" sz="2200" b="0" i="0" u="none" strike="noStrike" baseline="0" dirty="0" err="1"/>
              <a:t>pneumática</a:t>
            </a:r>
            <a:r>
              <a:rPr lang="en-US" sz="2200" b="0" i="0" u="none" strike="noStrike" baseline="0" dirty="0"/>
              <a:t>.</a:t>
            </a:r>
          </a:p>
          <a:p>
            <a:pPr marR="0" lvl="0"/>
            <a:r>
              <a:rPr lang="en-US" sz="2200" b="0" i="0" u="none" strike="noStrike" baseline="0" dirty="0" err="1"/>
              <a:t>Compreender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os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princípios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básicos</a:t>
            </a:r>
            <a:r>
              <a:rPr lang="en-US" sz="2200" b="0" i="0" u="none" strike="noStrike" baseline="0" dirty="0"/>
              <a:t> de </a:t>
            </a:r>
            <a:r>
              <a:rPr lang="en-US" sz="2200" b="0" i="0" u="none" strike="noStrike" baseline="0" dirty="0" err="1"/>
              <a:t>circuitos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hidráulicos</a:t>
            </a:r>
            <a:r>
              <a:rPr lang="en-US" sz="2200" b="0" i="0" u="none" strike="noStrike" baseline="0" dirty="0"/>
              <a:t> e </a:t>
            </a:r>
            <a:r>
              <a:rPr lang="en-US" sz="2200" b="0" i="0" u="none" strike="noStrike" baseline="0" dirty="0" err="1"/>
              <a:t>pneumáticos</a:t>
            </a:r>
            <a:r>
              <a:rPr lang="en-US" sz="2200" b="0" i="0" u="none" strike="noStrike" baseline="0" dirty="0"/>
              <a:t>.</a:t>
            </a:r>
          </a:p>
          <a:p>
            <a:pPr marR="0" lvl="0"/>
            <a:r>
              <a:rPr lang="en-US" sz="2200" b="0" i="0" u="none" strike="noStrike" baseline="0" dirty="0" err="1"/>
              <a:t>Ensinar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quais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são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os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componentes</a:t>
            </a:r>
            <a:r>
              <a:rPr lang="en-US" sz="2200" b="0" i="0" u="none" strike="noStrike" baseline="0" dirty="0"/>
              <a:t> dos </a:t>
            </a:r>
            <a:r>
              <a:rPr lang="en-US" sz="2200" b="0" i="0" u="none" strike="noStrike" baseline="0" dirty="0" err="1"/>
              <a:t>circuitos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hidráulicos</a:t>
            </a:r>
            <a:r>
              <a:rPr lang="en-US" sz="2200" b="0" i="0" u="none" strike="noStrike" baseline="0" dirty="0"/>
              <a:t> e </a:t>
            </a:r>
            <a:r>
              <a:rPr lang="en-US" sz="2200" b="0" i="0" u="none" strike="noStrike" baseline="0" dirty="0" err="1"/>
              <a:t>pneumáticos</a:t>
            </a:r>
            <a:r>
              <a:rPr lang="en-US" sz="2200" b="0" i="0" u="none" strike="noStrike" baseline="0" dirty="0"/>
              <a:t>.</a:t>
            </a:r>
          </a:p>
          <a:p>
            <a:pPr marR="0" lvl="0"/>
            <a:r>
              <a:rPr lang="en-US" sz="2200" dirty="0" err="1"/>
              <a:t>Demonstrar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quais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são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os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setores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industriais</a:t>
            </a:r>
            <a:r>
              <a:rPr lang="en-US" sz="2200" b="0" i="0" u="none" strike="noStrike" baseline="0" dirty="0"/>
              <a:t> que </a:t>
            </a:r>
            <a:r>
              <a:rPr lang="en-US" sz="2200" b="0" i="0" u="none" strike="noStrike" baseline="0" dirty="0" err="1"/>
              <a:t>usam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circuito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hidraúlicos</a:t>
            </a:r>
            <a:r>
              <a:rPr lang="en-US" sz="2200" b="0" i="0" u="none" strike="noStrike" baseline="0" dirty="0"/>
              <a:t> e </a:t>
            </a:r>
            <a:r>
              <a:rPr lang="en-US" sz="2200" b="0" i="0" u="none" strike="noStrike" baseline="0" dirty="0" err="1"/>
              <a:t>peumáticos</a:t>
            </a:r>
            <a:r>
              <a:rPr lang="en-US" sz="2200" dirty="0"/>
              <a:t>.</a:t>
            </a:r>
          </a:p>
          <a:p>
            <a:pPr marR="0" lvl="0"/>
            <a:r>
              <a:rPr lang="en-US" sz="2200" dirty="0" err="1"/>
              <a:t>Identificar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os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pontos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fracos</a:t>
            </a:r>
            <a:r>
              <a:rPr lang="en-US" sz="2200" b="0" i="0" u="none" strike="noStrike" baseline="0" dirty="0"/>
              <a:t> e fortes dos </a:t>
            </a:r>
            <a:r>
              <a:rPr lang="en-US" sz="2200" b="0" i="0" u="none" strike="noStrike" baseline="0" dirty="0" err="1"/>
              <a:t>circuitos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pneumáticos</a:t>
            </a:r>
            <a:r>
              <a:rPr lang="en-US" sz="2200" b="0" i="0" u="none" strike="noStrike" baseline="0" dirty="0"/>
              <a:t> e </a:t>
            </a:r>
            <a:r>
              <a:rPr lang="en-US" sz="2200" b="0" i="0" u="none" strike="noStrike" baseline="0" dirty="0" err="1"/>
              <a:t>hidraúlicos</a:t>
            </a:r>
            <a:r>
              <a:rPr lang="en-US" sz="2200" b="0" i="0" u="none" strike="noStrike" baseline="0" dirty="0"/>
              <a:t>.</a:t>
            </a:r>
          </a:p>
          <a:p>
            <a:pPr marR="0" lvl="0"/>
            <a:r>
              <a:rPr lang="en-US" sz="2200" dirty="0" err="1"/>
              <a:t>Demonstrar</a:t>
            </a:r>
            <a:r>
              <a:rPr lang="en-US" sz="2200" dirty="0"/>
              <a:t> </a:t>
            </a:r>
            <a:r>
              <a:rPr lang="en-US" sz="2200" dirty="0" err="1"/>
              <a:t>como</a:t>
            </a:r>
            <a:r>
              <a:rPr lang="en-US" sz="2200" dirty="0"/>
              <a:t> atua a </a:t>
            </a:r>
            <a:r>
              <a:rPr lang="en-US" sz="2200" dirty="0" err="1"/>
              <a:t>hidráulica</a:t>
            </a:r>
            <a:r>
              <a:rPr lang="en-US" sz="2200" dirty="0"/>
              <a:t> e </a:t>
            </a:r>
            <a:r>
              <a:rPr lang="en-US" sz="2200" dirty="0" err="1"/>
              <a:t>pneumática</a:t>
            </a:r>
            <a:r>
              <a:rPr lang="en-US" sz="2200" dirty="0"/>
              <a:t> no </a:t>
            </a:r>
            <a:r>
              <a:rPr lang="en-US" sz="2200" dirty="0" err="1"/>
              <a:t>contexto</a:t>
            </a:r>
            <a:r>
              <a:rPr lang="en-US" sz="2200" dirty="0"/>
              <a:t> da </a:t>
            </a:r>
            <a:r>
              <a:rPr lang="en-US" sz="2200" dirty="0" err="1"/>
              <a:t>Quarta</a:t>
            </a:r>
            <a:r>
              <a:rPr lang="en-US" sz="2200" dirty="0"/>
              <a:t> </a:t>
            </a:r>
            <a:r>
              <a:rPr lang="en-US" sz="2200" dirty="0" err="1"/>
              <a:t>Revolução</a:t>
            </a:r>
            <a:r>
              <a:rPr lang="en-US" sz="2200" dirty="0"/>
              <a:t> Industrial.</a:t>
            </a:r>
            <a:endParaRPr lang="en-US" sz="2200" b="0" i="0" u="none" strike="noStrike" baseline="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C8D709-B8C9-B272-707D-6EDD2587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9CEF1F-0F09-4FF5-9A36-5B77C970781E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646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ADAC35-3EA9-0052-5080-0327B183B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pt-BR" dirty="0"/>
              <a:t>Princípios Básicos dos Circuitos Pneumáticos</a:t>
            </a:r>
          </a:p>
        </p:txBody>
      </p:sp>
      <p:sp>
        <p:nvSpPr>
          <p:cNvPr id="7179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635E78-9D9A-E1F7-675F-571133835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pt-BR" sz="1700" b="1" i="0" dirty="0">
                <a:effectLst/>
              </a:rPr>
              <a:t>Conversão de Energia Pneumática em Mecânica:</a:t>
            </a:r>
            <a:r>
              <a:rPr lang="pt-BR" sz="1700" b="0" i="0" dirty="0">
                <a:effectLst/>
              </a:rPr>
              <a:t> Isso é feito por meio de atuadores, que podem ser ou motores .Quando o ar comprimido é liberado dentro de um atuador, ele se expande e empurra um pistão, criando movimento.</a:t>
            </a:r>
            <a:endParaRPr lang="pt-BR" sz="1700" dirty="0"/>
          </a:p>
        </p:txBody>
      </p:sp>
      <p:pic>
        <p:nvPicPr>
          <p:cNvPr id="7172" name="Picture 4" descr="Atuadores pneumáticos: o que são e como escolher o modelo ideal?">
            <a:extLst>
              <a:ext uri="{FF2B5EF4-FFF2-40B4-BE49-F238E27FC236}">
                <a16:creationId xmlns:a16="http://schemas.microsoft.com/office/drawing/2014/main" id="{88A5FE3C-774F-A1A9-D8DE-8BB338A9D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18"/>
          <a:stretch/>
        </p:blipFill>
        <p:spPr bwMode="auto">
          <a:xfrm>
            <a:off x="6263640" y="3276877"/>
            <a:ext cx="5468112" cy="238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AF42FE-0FE9-E1B2-D98E-C8EDB0C42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pt-BR"/>
          </a:p>
        </p:txBody>
      </p:sp>
      <p:pic>
        <p:nvPicPr>
          <p:cNvPr id="3074" name="Picture 2" descr="O que são Cilindros Pneumáticos ? - MP Automação">
            <a:extLst>
              <a:ext uri="{FF2B5EF4-FFF2-40B4-BE49-F238E27FC236}">
                <a16:creationId xmlns:a16="http://schemas.microsoft.com/office/drawing/2014/main" id="{2AEC57DE-C4F8-E4D9-12E6-2E878F207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11" y="3209873"/>
            <a:ext cx="3766450" cy="282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2BC201D-9624-FEDF-3A3B-10C69FFFF25E}"/>
              </a:ext>
            </a:extLst>
          </p:cNvPr>
          <p:cNvSpPr txBox="1"/>
          <p:nvPr/>
        </p:nvSpPr>
        <p:spPr>
          <a:xfrm>
            <a:off x="7700870" y="6031468"/>
            <a:ext cx="22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Motores pneumáticos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A752C14-EDB6-B6FC-0725-E5F231C81994}"/>
              </a:ext>
            </a:extLst>
          </p:cNvPr>
          <p:cNvSpPr txBox="1"/>
          <p:nvPr/>
        </p:nvSpPr>
        <p:spPr>
          <a:xfrm>
            <a:off x="1652962" y="6077023"/>
            <a:ext cx="229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Cilindros pneumáticos</a:t>
            </a:r>
          </a:p>
        </p:txBody>
      </p:sp>
    </p:spTree>
    <p:extLst>
      <p:ext uri="{BB962C8B-B14F-4D97-AF65-F5344CB8AC3E}">
        <p14:creationId xmlns:p14="http://schemas.microsoft.com/office/powerpoint/2010/main" val="2771713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8" name="Rectangle 103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ADAC35-3EA9-0052-5080-0327B183B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pt-BR" sz="3200"/>
              <a:t>Princípios Básicos dos Circuitos Pneumáticos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635E78-9D9A-E1F7-675F-571133835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pt-BR" sz="1800" b="1" i="0">
                <a:effectLst/>
              </a:rPr>
              <a:t>Exaustão de Ar:</a:t>
            </a:r>
            <a:r>
              <a:rPr lang="pt-BR" sz="1800" b="0" i="0">
                <a:effectLst/>
              </a:rPr>
              <a:t> Depois que o ar comprimido realizou seu trabalho, ele é liberado para a atmosfera. A liberação do ar usada é essencial para permitir o movimento inverso do pistão em um cilindro ou para parar um motor pneumático.</a:t>
            </a:r>
            <a:endParaRPr lang="pt-BR" sz="18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AA00D7-FDDF-451B-C05D-3D00BE932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4" y="3275769"/>
            <a:ext cx="11164824" cy="240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AF42FE-0FE9-E1B2-D98E-C8EDB0C42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0902CEA-C443-4831-BBAE-DD9637F21DF8}" type="slidenum">
              <a:rPr lang="pt-BR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pt-BR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3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2" name="Rectangle 922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B74E01-DB7E-2A10-F554-870381E7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3800"/>
              <a:t>Princípios Básicos dos Circuitos Pneumáticos</a:t>
            </a:r>
          </a:p>
        </p:txBody>
      </p:sp>
      <p:sp>
        <p:nvSpPr>
          <p:cNvPr id="923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145687-C6B5-EEED-4D1A-3385D8575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2387498"/>
          </a:xfrm>
        </p:spPr>
        <p:txBody>
          <a:bodyPr anchor="t">
            <a:normAutofit/>
          </a:bodyPr>
          <a:lstStyle/>
          <a:p>
            <a:pPr algn="just"/>
            <a:r>
              <a:rPr lang="pt-BR" sz="2200" b="1" i="0" dirty="0">
                <a:effectLst/>
              </a:rPr>
              <a:t>Interpretação e Controle de Sinais:</a:t>
            </a:r>
            <a:r>
              <a:rPr lang="pt-BR" sz="2200" b="0" i="0" dirty="0">
                <a:effectLst/>
              </a:rPr>
              <a:t> os controladores lógicos programáveis (</a:t>
            </a:r>
            <a:r>
              <a:rPr lang="pt-BR" sz="2200" b="0" i="0" dirty="0" err="1">
                <a:effectLst/>
              </a:rPr>
              <a:t>CLPs</a:t>
            </a:r>
            <a:r>
              <a:rPr lang="pt-BR" sz="2200" b="0" i="0" dirty="0">
                <a:effectLst/>
              </a:rPr>
              <a:t>) podem ser usados para interpretar sinais de sensores e comandar as válvulas para controlar precisamente o funcionamento do circuito. </a:t>
            </a:r>
            <a:endParaRPr lang="pt-BR" sz="2200" dirty="0"/>
          </a:p>
        </p:txBody>
      </p:sp>
      <p:pic>
        <p:nvPicPr>
          <p:cNvPr id="9218" name="Picture 2" descr="Controlador Lógico Programável -CLP- Parte 1 - Embarcados">
            <a:extLst>
              <a:ext uri="{FF2B5EF4-FFF2-40B4-BE49-F238E27FC236}">
                <a16:creationId xmlns:a16="http://schemas.microsoft.com/office/drawing/2014/main" id="{6D71B055-A766-966D-8323-91EB8414A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791310"/>
            <a:ext cx="5458968" cy="32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F97213-A9C7-7D8C-F250-E5BD1C74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3410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0" name="Rectangle 410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9225C1-B732-84BC-9DA8-3EB99E864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4200"/>
              <a:t>Circuitos Pneumáticos na Indústria</a:t>
            </a:r>
          </a:p>
        </p:txBody>
      </p:sp>
      <p:sp>
        <p:nvSpPr>
          <p:cNvPr id="41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98AEA3-D405-73B3-A190-AB91D0354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pt-BR" sz="1700" b="0" i="0" dirty="0">
                <a:effectLst/>
              </a:rPr>
              <a:t>Os sistemas pneumáticos são relativamente simples em termos de design e instalação</a:t>
            </a:r>
            <a:r>
              <a:rPr lang="pt-BR" sz="1700" dirty="0"/>
              <a:t>.</a:t>
            </a:r>
          </a:p>
          <a:p>
            <a:r>
              <a:rPr lang="pt-BR" sz="1700" b="0" i="0" dirty="0">
                <a:effectLst/>
              </a:rPr>
              <a:t>Os componentes pneumáticos, como cilindros e válvulas, são geralmente mais acessíveis e fáceis de manter.</a:t>
            </a:r>
          </a:p>
          <a:p>
            <a:r>
              <a:rPr lang="pt-BR" sz="1700" b="0" i="0" dirty="0">
                <a:effectLst/>
              </a:rPr>
              <a:t>Os sistemas pneumáticos são considerados seguros para uso em aplicações industriais. </a:t>
            </a:r>
          </a:p>
          <a:p>
            <a:r>
              <a:rPr lang="pt-BR" sz="1700" b="0" i="0" dirty="0">
                <a:effectLst/>
              </a:rPr>
              <a:t>No geral, a pneumática é usada na indústria devido à sua simplicidade, confiabilidade, segurança e custo-benefício. </a:t>
            </a:r>
            <a:endParaRPr lang="pt-BR" sz="1700" dirty="0"/>
          </a:p>
        </p:txBody>
      </p:sp>
      <p:pic>
        <p:nvPicPr>
          <p:cNvPr id="4098" name="Picture 2" descr="Indústria Alimentícia - SMC Automação do Brasil">
            <a:extLst>
              <a:ext uri="{FF2B5EF4-FFF2-40B4-BE49-F238E27FC236}">
                <a16:creationId xmlns:a16="http://schemas.microsoft.com/office/drawing/2014/main" id="{9C2FAE45-2FA6-5B89-7771-9997D8D63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27338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890950-26A6-5666-EE1A-57E6739F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19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DFC25-6F48-C602-9960-6C2E835A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pt-BR" sz="3200"/>
              <a:t>Circuitos Pneumáticos na Indústria</a:t>
            </a:r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CDCBD1-29C3-9065-E9D4-15BC9B42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6632" y="412049"/>
            <a:ext cx="6400952" cy="1938394"/>
          </a:xfrm>
        </p:spPr>
        <p:txBody>
          <a:bodyPr anchor="ctr">
            <a:normAutofit/>
          </a:bodyPr>
          <a:lstStyle/>
          <a:p>
            <a:pPr algn="just"/>
            <a:r>
              <a:rPr lang="pt-BR" sz="1800" b="1" i="0" dirty="0">
                <a:effectLst/>
              </a:rPr>
              <a:t>Indústria automotiva: </a:t>
            </a:r>
            <a:r>
              <a:rPr lang="pt-BR" sz="1800" b="0" i="0" dirty="0">
                <a:effectLst/>
              </a:rPr>
              <a:t>Os circuitos pneumáticos desempenham um papel fundamental na indústria automotiva em várias aplicações. </a:t>
            </a: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E4873B-A976-31B2-9922-26209C07F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pt-B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4" name="Picture 4" descr="Como funciona uma linha de montagem de automóveis? | Quatro Rodas">
            <a:extLst>
              <a:ext uri="{FF2B5EF4-FFF2-40B4-BE49-F238E27FC236}">
                <a16:creationId xmlns:a16="http://schemas.microsoft.com/office/drawing/2014/main" id="{A53E3F57-A663-BA0D-354C-5D246644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91" y="2669532"/>
            <a:ext cx="8598618" cy="386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536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9849A1-0A57-3C7D-E0BF-3CB8AFCA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4200"/>
              <a:t>Circuitos Pneumáticos na Indústria</a:t>
            </a:r>
          </a:p>
        </p:txBody>
      </p:sp>
      <p:sp>
        <p:nvSpPr>
          <p:cNvPr id="616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5810F2-3068-A6A0-CA90-02EFE1A9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algn="just"/>
            <a:r>
              <a:rPr lang="pt-BR" sz="1900" b="1" i="0" dirty="0">
                <a:effectLst/>
                <a:latin typeface="Söhne"/>
              </a:rPr>
              <a:t>Indústria de embalagens: </a:t>
            </a:r>
            <a:r>
              <a:rPr lang="pt-BR" sz="1900" b="0" i="0" dirty="0">
                <a:effectLst/>
                <a:latin typeface="Söhne"/>
              </a:rPr>
              <a:t>Na indústria de embalagens, os circuitos pneumáticos são amplamente utilizados em máquinas de embalagem para executar diversas funções. </a:t>
            </a:r>
            <a:endParaRPr lang="pt-BR" sz="1900" dirty="0"/>
          </a:p>
        </p:txBody>
      </p:sp>
      <p:pic>
        <p:nvPicPr>
          <p:cNvPr id="6146" name="Picture 2" descr="Estação de comboios&#10;&#10;Descrição gerada automaticamente com confiança baixa">
            <a:extLst>
              <a:ext uri="{FF2B5EF4-FFF2-40B4-BE49-F238E27FC236}">
                <a16:creationId xmlns:a16="http://schemas.microsoft.com/office/drawing/2014/main" id="{9A224B8E-A274-C124-8632-9F5CFC196B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8" r="14770" b="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07CB8B6-0CC9-0F83-E4C3-E44A5366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455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4" name="Rectangle 7183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7252D6-EABD-4E2E-1111-5C7FE04B8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pt-BR" sz="3400"/>
              <a:t>Circuitos Pneumáticos na Indústria</a:t>
            </a:r>
          </a:p>
        </p:txBody>
      </p:sp>
      <p:sp>
        <p:nvSpPr>
          <p:cNvPr id="7186" name="Rectangle 7185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88" name="Rectangle 7187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8A9587-8615-879F-1852-55BC945D0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 algn="just"/>
            <a:r>
              <a:rPr lang="pt-BR" sz="1800" b="1" i="0" dirty="0">
                <a:effectLst/>
              </a:rPr>
              <a:t>Indústria metalúrgica: </a:t>
            </a:r>
            <a:r>
              <a:rPr lang="pt-BR" sz="1800" b="0" i="0" dirty="0">
                <a:effectLst/>
              </a:rPr>
              <a:t>A pneumática é utilizada na indústria metalúrgica para operação de máquinas, como prensas, dobradeiras e máquinas de corte de pequeno porte. Os circuitos pneumáticos são aplicados para acionar os cilindros que fornecem força e controle de movimento nessas máquinas.</a:t>
            </a:r>
            <a:endParaRPr lang="pt-BR" sz="1800" dirty="0"/>
          </a:p>
        </p:txBody>
      </p:sp>
      <p:pic>
        <p:nvPicPr>
          <p:cNvPr id="6146" name="Picture 2" descr="Hydro Pneumatic Presses, Manufacturer, Supplier, Aurangabad, India">
            <a:extLst>
              <a:ext uri="{FF2B5EF4-FFF2-40B4-BE49-F238E27FC236}">
                <a16:creationId xmlns:a16="http://schemas.microsoft.com/office/drawing/2014/main" id="{0D0E8895-938A-51E5-AF9A-CCE9A943E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5816" y="1066669"/>
            <a:ext cx="6440424" cy="466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B8587A-3115-3E77-02EF-279EA723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pt-B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589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14" name="Rectangle 820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D2116F-A5EC-62BD-3DFA-0DFD832EC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sz="42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Princípios básicos dos Circuitos Hidráulicos</a:t>
            </a:r>
          </a:p>
        </p:txBody>
      </p:sp>
      <p:sp>
        <p:nvSpPr>
          <p:cNvPr id="8215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242660-1BE8-ECBB-D217-A9A298392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687" y="2660903"/>
            <a:ext cx="5458968" cy="3860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 lvl="0" algn="just"/>
            <a:r>
              <a:rPr lang="en-US" sz="2000" b="0" i="0" dirty="0" err="1">
                <a:effectLst/>
              </a:rPr>
              <a:t>Os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circuitos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hidráulicos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são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sistemas</a:t>
            </a:r>
            <a:r>
              <a:rPr lang="en-US" sz="2000" b="0" i="0" dirty="0">
                <a:effectLst/>
              </a:rPr>
              <a:t> que </a:t>
            </a:r>
            <a:r>
              <a:rPr lang="en-US" sz="2000" b="0" i="0" dirty="0" err="1">
                <a:effectLst/>
              </a:rPr>
              <a:t>utilizam</a:t>
            </a:r>
            <a:r>
              <a:rPr lang="en-US" sz="2000" b="0" i="0" dirty="0">
                <a:effectLst/>
              </a:rPr>
              <a:t> um </a:t>
            </a:r>
            <a:r>
              <a:rPr lang="en-US" sz="2000" b="0" i="0" dirty="0" err="1">
                <a:effectLst/>
              </a:rPr>
              <a:t>fluido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incompressível</a:t>
            </a:r>
            <a:r>
              <a:rPr lang="en-US" sz="2000" b="0" i="0" dirty="0">
                <a:effectLst/>
              </a:rPr>
              <a:t>, </a:t>
            </a:r>
            <a:r>
              <a:rPr lang="en-US" sz="2000" b="0" i="0" dirty="0" err="1">
                <a:effectLst/>
              </a:rPr>
              <a:t>geralmente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óleo</a:t>
            </a:r>
            <a:r>
              <a:rPr lang="en-US" sz="2000" b="0" i="0" dirty="0">
                <a:effectLst/>
              </a:rPr>
              <a:t>, para </a:t>
            </a:r>
            <a:r>
              <a:rPr lang="en-US" sz="2000" b="0" i="0" dirty="0" err="1">
                <a:effectLst/>
              </a:rPr>
              <a:t>transmitir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força</a:t>
            </a:r>
            <a:r>
              <a:rPr lang="en-US" sz="2000" b="0" i="0" dirty="0">
                <a:effectLst/>
              </a:rPr>
              <a:t> e </a:t>
            </a:r>
            <a:r>
              <a:rPr lang="en-US" sz="2000" b="0" i="0" dirty="0" err="1">
                <a:effectLst/>
              </a:rPr>
              <a:t>realizar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trabalho</a:t>
            </a:r>
            <a:r>
              <a:rPr lang="en-US" sz="2000" b="0" i="0" dirty="0">
                <a:effectLst/>
              </a:rPr>
              <a:t>. </a:t>
            </a:r>
          </a:p>
          <a:p>
            <a:pPr marR="0" lvl="0" algn="just"/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princípios</a:t>
            </a:r>
            <a:r>
              <a:rPr lang="en-US" sz="2000" dirty="0"/>
              <a:t> </a:t>
            </a:r>
            <a:r>
              <a:rPr lang="en-US" sz="2000" dirty="0" err="1"/>
              <a:t>básicos</a:t>
            </a:r>
            <a:r>
              <a:rPr lang="en-US" sz="2000" dirty="0"/>
              <a:t> de um </a:t>
            </a:r>
            <a:r>
              <a:rPr lang="en-US" sz="2000" dirty="0" err="1"/>
              <a:t>Circuito</a:t>
            </a:r>
            <a:r>
              <a:rPr lang="en-US" sz="2000" dirty="0"/>
              <a:t> </a:t>
            </a:r>
            <a:r>
              <a:rPr lang="en-US" sz="2000" dirty="0" err="1"/>
              <a:t>Hidráulico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parecidos</a:t>
            </a:r>
            <a:r>
              <a:rPr lang="en-US" sz="2000" dirty="0"/>
              <a:t> com um </a:t>
            </a:r>
            <a:r>
              <a:rPr lang="en-US" sz="2000" dirty="0" err="1"/>
              <a:t>Circuito</a:t>
            </a:r>
            <a:r>
              <a:rPr lang="en-US" sz="2000" dirty="0"/>
              <a:t> </a:t>
            </a:r>
            <a:r>
              <a:rPr lang="en-US" sz="2000" dirty="0" err="1"/>
              <a:t>Pneumático</a:t>
            </a:r>
            <a:r>
              <a:rPr lang="en-US" sz="2000" dirty="0"/>
              <a:t>:</a:t>
            </a:r>
          </a:p>
          <a:p>
            <a:pPr lvl="1" algn="just"/>
            <a:r>
              <a:rPr lang="en-US" sz="1600" b="0" i="0" dirty="0" err="1">
                <a:effectLst/>
              </a:rPr>
              <a:t>Geração</a:t>
            </a:r>
            <a:r>
              <a:rPr lang="en-US" sz="1600" b="0" i="0" dirty="0">
                <a:effectLst/>
              </a:rPr>
              <a:t> e </a:t>
            </a:r>
            <a:r>
              <a:rPr lang="en-US" sz="1600" b="0" i="0" dirty="0" err="1">
                <a:effectLst/>
              </a:rPr>
              <a:t>Armazenamento</a:t>
            </a:r>
            <a:r>
              <a:rPr lang="en-US" sz="1600" b="0" i="0" dirty="0">
                <a:effectLst/>
              </a:rPr>
              <a:t> de </a:t>
            </a:r>
            <a:r>
              <a:rPr lang="en-US" sz="1600" b="0" i="0" dirty="0" err="1">
                <a:effectLst/>
              </a:rPr>
              <a:t>fluído</a:t>
            </a:r>
            <a:r>
              <a:rPr lang="en-US" sz="1600" b="0" i="0" dirty="0">
                <a:effectLst/>
              </a:rPr>
              <a:t> </a:t>
            </a:r>
            <a:r>
              <a:rPr lang="en-US" sz="1600" b="0" i="0" dirty="0" err="1">
                <a:effectLst/>
              </a:rPr>
              <a:t>pressurizado</a:t>
            </a:r>
            <a:endParaRPr lang="en-US" sz="1600" b="0" i="0" dirty="0">
              <a:effectLst/>
            </a:endParaRPr>
          </a:p>
          <a:p>
            <a:pPr lvl="1" algn="just"/>
            <a:r>
              <a:rPr lang="en-US" sz="1600" dirty="0" err="1"/>
              <a:t>Distribuição</a:t>
            </a:r>
            <a:r>
              <a:rPr lang="en-US" sz="1600" dirty="0"/>
              <a:t> do </a:t>
            </a:r>
            <a:r>
              <a:rPr lang="en-US" sz="1600" dirty="0" err="1"/>
              <a:t>fluído</a:t>
            </a:r>
            <a:r>
              <a:rPr lang="en-US" sz="1600" dirty="0"/>
              <a:t> </a:t>
            </a:r>
            <a:r>
              <a:rPr lang="en-US" sz="1600" dirty="0" err="1"/>
              <a:t>pressurizado</a:t>
            </a:r>
            <a:endParaRPr lang="en-US" sz="1600" dirty="0"/>
          </a:p>
          <a:p>
            <a:pPr lvl="1" algn="just"/>
            <a:r>
              <a:rPr lang="en-US" sz="1600" dirty="0" err="1"/>
              <a:t>Controle</a:t>
            </a:r>
            <a:r>
              <a:rPr lang="en-US" sz="1600" dirty="0"/>
              <a:t> de </a:t>
            </a:r>
            <a:r>
              <a:rPr lang="en-US" sz="1600" dirty="0" err="1"/>
              <a:t>fluxo</a:t>
            </a:r>
            <a:r>
              <a:rPr lang="en-US" sz="1600" dirty="0"/>
              <a:t> e </a:t>
            </a:r>
            <a:r>
              <a:rPr lang="en-US" sz="1600" dirty="0" err="1"/>
              <a:t>pressão</a:t>
            </a:r>
            <a:endParaRPr lang="en-US" sz="1600" dirty="0"/>
          </a:p>
          <a:p>
            <a:pPr lvl="1" algn="just"/>
            <a:r>
              <a:rPr lang="en-US" sz="1600" dirty="0" err="1"/>
              <a:t>Conversão</a:t>
            </a:r>
            <a:r>
              <a:rPr lang="en-US" sz="1600" dirty="0"/>
              <a:t> da </a:t>
            </a:r>
            <a:r>
              <a:rPr lang="en-US" sz="1600" dirty="0" err="1"/>
              <a:t>Energia</a:t>
            </a:r>
            <a:r>
              <a:rPr lang="en-US" sz="1600" dirty="0"/>
              <a:t> </a:t>
            </a:r>
            <a:r>
              <a:rPr lang="en-US" sz="1600" dirty="0" err="1"/>
              <a:t>Hidráulica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Mecânica</a:t>
            </a:r>
            <a:endParaRPr lang="en-US" sz="1600" dirty="0"/>
          </a:p>
          <a:p>
            <a:pPr lvl="1" algn="just"/>
            <a:r>
              <a:rPr lang="en-US" sz="1600" dirty="0" err="1"/>
              <a:t>Retorno</a:t>
            </a:r>
            <a:r>
              <a:rPr lang="en-US" sz="1600" dirty="0"/>
              <a:t> do </a:t>
            </a:r>
            <a:r>
              <a:rPr lang="en-US" sz="1600" dirty="0" err="1"/>
              <a:t>Fluído</a:t>
            </a:r>
            <a:endParaRPr lang="en-US" sz="1600" dirty="0"/>
          </a:p>
          <a:p>
            <a:pPr lvl="1" algn="just"/>
            <a:r>
              <a:rPr lang="en-US" sz="1600" dirty="0" err="1"/>
              <a:t>Interpretação</a:t>
            </a:r>
            <a:r>
              <a:rPr lang="en-US" sz="1600" dirty="0"/>
              <a:t> e </a:t>
            </a:r>
            <a:r>
              <a:rPr lang="en-US" sz="1600" dirty="0" err="1"/>
              <a:t>controle</a:t>
            </a:r>
            <a:r>
              <a:rPr lang="en-US" sz="1600" dirty="0"/>
              <a:t> de </a:t>
            </a:r>
            <a:r>
              <a:rPr lang="en-US" sz="1600" dirty="0" err="1"/>
              <a:t>sinais</a:t>
            </a:r>
            <a:r>
              <a:rPr lang="en-US" sz="1600" dirty="0"/>
              <a:t> (CLPs)</a:t>
            </a:r>
          </a:p>
          <a:p>
            <a:pPr lvl="1"/>
            <a:endParaRPr lang="en-US" sz="1500" dirty="0"/>
          </a:p>
          <a:p>
            <a:pPr lvl="1"/>
            <a:endParaRPr lang="en-US" sz="1500" dirty="0"/>
          </a:p>
          <a:p>
            <a:pPr lvl="1"/>
            <a:endParaRPr lang="en-US" sz="1500" dirty="0"/>
          </a:p>
          <a:p>
            <a:pPr lvl="1"/>
            <a:endParaRPr lang="en-US" sz="1500" b="0" i="0" dirty="0">
              <a:effectLst/>
            </a:endParaRPr>
          </a:p>
          <a:p>
            <a:pPr lvl="1"/>
            <a:endParaRPr lang="en-US" sz="1500" b="0" i="0" dirty="0">
              <a:effectLst/>
            </a:endParaRPr>
          </a:p>
        </p:txBody>
      </p:sp>
      <p:pic>
        <p:nvPicPr>
          <p:cNvPr id="8196" name="Picture 4" descr="O que é Sistema Hidráulico? Componentes e explicação - Hennings">
            <a:extLst>
              <a:ext uri="{FF2B5EF4-FFF2-40B4-BE49-F238E27FC236}">
                <a16:creationId xmlns:a16="http://schemas.microsoft.com/office/drawing/2014/main" id="{127A49BE-A20B-EB2F-3AE8-AF01AC7A5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4797" y="2783285"/>
            <a:ext cx="6003958" cy="231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365F7F2-B3E6-266F-7993-B78CA46BC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9CEF1F-0F09-4FF5-9A36-5B77C970781E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417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385067-BEB1-27E7-B9AF-5B51AB1C8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Princípios básicos dos Circuitos Hidráulicos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B6845C-B06F-C20B-CD52-97BC5811F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1900" b="0" i="0" dirty="0" err="1">
                <a:effectLst/>
              </a:rPr>
              <a:t>Diferentemente</a:t>
            </a:r>
            <a:r>
              <a:rPr lang="en-US" sz="1900" b="0" i="0" dirty="0">
                <a:effectLst/>
              </a:rPr>
              <a:t> dos </a:t>
            </a:r>
            <a:r>
              <a:rPr lang="en-US" sz="1900" b="0" i="0" dirty="0" err="1">
                <a:effectLst/>
              </a:rPr>
              <a:t>sistemas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 dirty="0" err="1">
                <a:effectLst/>
              </a:rPr>
              <a:t>pneumáticos</a:t>
            </a:r>
            <a:r>
              <a:rPr lang="en-US" sz="1900" b="0" i="0" dirty="0">
                <a:effectLst/>
              </a:rPr>
              <a:t>, </a:t>
            </a:r>
            <a:r>
              <a:rPr lang="en-US" sz="1900" b="0" i="0" dirty="0" err="1">
                <a:effectLst/>
              </a:rPr>
              <a:t>em</a:t>
            </a:r>
            <a:r>
              <a:rPr lang="en-US" sz="1900" b="0" i="0" dirty="0">
                <a:effectLst/>
              </a:rPr>
              <a:t> um </a:t>
            </a:r>
            <a:r>
              <a:rPr lang="en-US" sz="1900" b="0" i="0" dirty="0" err="1">
                <a:effectLst/>
              </a:rPr>
              <a:t>sistema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 dirty="0" err="1">
                <a:effectLst/>
              </a:rPr>
              <a:t>hidráulico</a:t>
            </a:r>
            <a:r>
              <a:rPr lang="en-US" sz="1900" b="0" i="0" dirty="0">
                <a:effectLst/>
              </a:rPr>
              <a:t> o </a:t>
            </a:r>
            <a:r>
              <a:rPr lang="en-US" sz="1900" b="0" i="0" dirty="0" err="1">
                <a:effectLst/>
              </a:rPr>
              <a:t>fluido</a:t>
            </a:r>
            <a:r>
              <a:rPr lang="en-US" sz="1900" b="0" i="0" dirty="0">
                <a:effectLst/>
              </a:rPr>
              <a:t> é </a:t>
            </a:r>
            <a:r>
              <a:rPr lang="en-US" sz="1900" b="0" i="0" dirty="0" err="1">
                <a:effectLst/>
              </a:rPr>
              <a:t>retornado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 dirty="0" err="1">
                <a:effectLst/>
              </a:rPr>
              <a:t>ao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 dirty="0" err="1">
                <a:effectLst/>
              </a:rPr>
              <a:t>reservatório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 dirty="0" err="1">
                <a:effectLst/>
              </a:rPr>
              <a:t>após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 dirty="0" err="1">
                <a:effectLst/>
              </a:rPr>
              <a:t>ter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 dirty="0" err="1">
                <a:effectLst/>
              </a:rPr>
              <a:t>realizado</a:t>
            </a:r>
            <a:r>
              <a:rPr lang="en-US" sz="1900" b="0" i="0" dirty="0">
                <a:effectLst/>
              </a:rPr>
              <a:t> o </a:t>
            </a:r>
            <a:r>
              <a:rPr lang="en-US" sz="1900" b="0" i="0" dirty="0" err="1">
                <a:effectLst/>
              </a:rPr>
              <a:t>trabalho</a:t>
            </a:r>
            <a:r>
              <a:rPr lang="en-US" sz="1900" b="0" i="0" dirty="0">
                <a:effectLst/>
              </a:rPr>
              <a:t>. </a:t>
            </a:r>
          </a:p>
          <a:p>
            <a:pPr algn="just"/>
            <a:r>
              <a:rPr lang="en-US" sz="1900" b="0" i="0" dirty="0" err="1">
                <a:effectLst/>
              </a:rPr>
              <a:t>Devido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 dirty="0" err="1">
                <a:effectLst/>
              </a:rPr>
              <a:t>ao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 dirty="0" err="1">
                <a:effectLst/>
              </a:rPr>
              <a:t>fato</a:t>
            </a:r>
            <a:r>
              <a:rPr lang="en-US" sz="1900" b="0" i="0" dirty="0">
                <a:effectLst/>
              </a:rPr>
              <a:t> de que o </a:t>
            </a:r>
            <a:r>
              <a:rPr lang="en-US" sz="1900" b="0" i="0" dirty="0" err="1">
                <a:effectLst/>
              </a:rPr>
              <a:t>fluido</a:t>
            </a:r>
            <a:r>
              <a:rPr lang="en-US" sz="1900" b="0" i="0" dirty="0">
                <a:effectLst/>
              </a:rPr>
              <a:t> é </a:t>
            </a:r>
            <a:r>
              <a:rPr lang="en-US" sz="1900" b="0" i="0" dirty="0" err="1">
                <a:effectLst/>
              </a:rPr>
              <a:t>reutilizado</a:t>
            </a:r>
            <a:r>
              <a:rPr lang="en-US" sz="1900" b="0" i="0" dirty="0">
                <a:effectLst/>
              </a:rPr>
              <a:t>, é </a:t>
            </a:r>
            <a:r>
              <a:rPr lang="en-US" sz="1900" b="0" i="0" dirty="0" err="1">
                <a:effectLst/>
              </a:rPr>
              <a:t>importante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 dirty="0" err="1">
                <a:effectLst/>
              </a:rPr>
              <a:t>manter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 dirty="0" err="1">
                <a:effectLst/>
              </a:rPr>
              <a:t>sua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 dirty="0" err="1">
                <a:effectLst/>
              </a:rPr>
              <a:t>qualidade</a:t>
            </a:r>
            <a:r>
              <a:rPr lang="en-US" sz="1900" b="0" i="0" dirty="0">
                <a:effectLst/>
              </a:rPr>
              <a:t>. </a:t>
            </a:r>
            <a:r>
              <a:rPr lang="en-US" sz="1900" b="0" i="0" dirty="0" err="1">
                <a:effectLst/>
              </a:rPr>
              <a:t>Isso</a:t>
            </a:r>
            <a:r>
              <a:rPr lang="en-US" sz="1900" b="0" i="0" dirty="0">
                <a:effectLst/>
              </a:rPr>
              <a:t> é </a:t>
            </a:r>
            <a:r>
              <a:rPr lang="en-US" sz="1900" b="0" i="0" dirty="0" err="1">
                <a:effectLst/>
              </a:rPr>
              <a:t>feito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 dirty="0" err="1">
                <a:effectLst/>
              </a:rPr>
              <a:t>através</a:t>
            </a:r>
            <a:r>
              <a:rPr lang="en-US" sz="1900" b="0" i="0" dirty="0">
                <a:effectLst/>
              </a:rPr>
              <a:t> de </a:t>
            </a:r>
            <a:r>
              <a:rPr lang="en-US" sz="1900" b="0" i="0" dirty="0" err="1">
                <a:effectLst/>
              </a:rPr>
              <a:t>filtros</a:t>
            </a:r>
            <a:r>
              <a:rPr lang="en-US" sz="1900" b="0" i="0" dirty="0">
                <a:effectLst/>
              </a:rPr>
              <a:t>.</a:t>
            </a:r>
            <a:endParaRPr lang="en-US" sz="1900" dirty="0"/>
          </a:p>
        </p:txBody>
      </p:sp>
      <p:pic>
        <p:nvPicPr>
          <p:cNvPr id="6" name="Picture 2" descr="SISTEMA HIDRÁULICO - Glossario">
            <a:extLst>
              <a:ext uri="{FF2B5EF4-FFF2-40B4-BE49-F238E27FC236}">
                <a16:creationId xmlns:a16="http://schemas.microsoft.com/office/drawing/2014/main" id="{38F501CD-994C-F4B4-F1BA-7A9B9A46C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" b="6292"/>
          <a:stretch/>
        </p:blipFill>
        <p:spPr bwMode="auto">
          <a:xfrm>
            <a:off x="5854542" y="1551524"/>
            <a:ext cx="6018009" cy="435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78B85A-2604-ACEE-9683-37F502FE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9CEF1F-0F09-4FF5-9A36-5B77C970781E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078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uindaste de elevação">
            <a:extLst>
              <a:ext uri="{FF2B5EF4-FFF2-40B4-BE49-F238E27FC236}">
                <a16:creationId xmlns:a16="http://schemas.microsoft.com/office/drawing/2014/main" id="{0B03056E-C17A-CB1E-3499-B387DB8E1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2" r="-2" b="8544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0244" name="Picture 4" descr="Sistema hidráulico. Como funciona? - Elevador Automotivo Hidráulico">
            <a:extLst>
              <a:ext uri="{FF2B5EF4-FFF2-40B4-BE49-F238E27FC236}">
                <a16:creationId xmlns:a16="http://schemas.microsoft.com/office/drawing/2014/main" id="{4E9A29C2-CB2E-1C69-3516-0609B9531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8" r="3" b="6355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251" name="Freeform: Shape 10250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253" name="Freeform: Shape 10252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28665B-3443-9AED-9C08-A552967CA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Circuitos Hidráulicos na Indústria</a:t>
            </a:r>
          </a:p>
        </p:txBody>
      </p:sp>
      <p:sp>
        <p:nvSpPr>
          <p:cNvPr id="10255" name="Rectangle 10254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0257" name="Rectangle 10256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9" name="Rectangle 10258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5B3D4-FD90-151C-280A-752FEBF79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2000" b="1" i="0" dirty="0" err="1">
                <a:effectLst/>
              </a:rPr>
              <a:t>Indústria</a:t>
            </a:r>
            <a:r>
              <a:rPr lang="en-US" sz="2000" b="1" i="0" dirty="0">
                <a:effectLst/>
              </a:rPr>
              <a:t> de </a:t>
            </a:r>
            <a:r>
              <a:rPr lang="en-US" sz="2000" b="1" i="0" dirty="0" err="1">
                <a:effectLst/>
              </a:rPr>
              <a:t>Construção</a:t>
            </a:r>
            <a:r>
              <a:rPr lang="en-US" sz="2000" b="1" i="0" dirty="0">
                <a:effectLst/>
              </a:rPr>
              <a:t>: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Maquinário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pesado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usado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na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construção</a:t>
            </a:r>
            <a:r>
              <a:rPr lang="en-US" sz="2000" b="0" i="0" dirty="0">
                <a:effectLst/>
              </a:rPr>
              <a:t>, </a:t>
            </a:r>
            <a:r>
              <a:rPr lang="en-US" sz="2000" b="0" i="0" dirty="0" err="1">
                <a:effectLst/>
              </a:rPr>
              <a:t>como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escavadeiras</a:t>
            </a:r>
            <a:r>
              <a:rPr lang="en-US" sz="2000" b="0" i="0" dirty="0">
                <a:effectLst/>
              </a:rPr>
              <a:t>, </a:t>
            </a:r>
            <a:r>
              <a:rPr lang="en-US" sz="2000" b="0" i="0" dirty="0" err="1">
                <a:effectLst/>
              </a:rPr>
              <a:t>pás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carregadeiras</a:t>
            </a:r>
            <a:r>
              <a:rPr lang="en-US" sz="2000" b="0" i="0" dirty="0">
                <a:effectLst/>
              </a:rPr>
              <a:t> e </a:t>
            </a:r>
            <a:r>
              <a:rPr lang="en-US" sz="2000" b="0" i="0" dirty="0" err="1">
                <a:effectLst/>
              </a:rPr>
              <a:t>guindastes</a:t>
            </a:r>
            <a:r>
              <a:rPr lang="en-US" sz="2000" b="0" i="0" dirty="0">
                <a:effectLst/>
              </a:rPr>
              <a:t>, </a:t>
            </a:r>
            <a:r>
              <a:rPr lang="en-US" sz="2000" b="0" i="0" dirty="0" err="1">
                <a:effectLst/>
              </a:rPr>
              <a:t>geralmente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usam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sistemas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hidráulicos</a:t>
            </a:r>
            <a:r>
              <a:rPr lang="en-US" sz="2000" b="0" i="0" dirty="0">
                <a:effectLst/>
              </a:rPr>
              <a:t> para mover e </a:t>
            </a:r>
            <a:r>
              <a:rPr lang="en-US" sz="2000" b="0" i="0" dirty="0" err="1">
                <a:effectLst/>
              </a:rPr>
              <a:t>controlar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suas</a:t>
            </a:r>
            <a:r>
              <a:rPr lang="en-US" sz="2000" b="0" i="0" dirty="0">
                <a:effectLst/>
              </a:rPr>
              <a:t> partes. A </a:t>
            </a:r>
            <a:r>
              <a:rPr lang="en-US" sz="2000" b="0" i="0" dirty="0" err="1">
                <a:effectLst/>
              </a:rPr>
              <a:t>potência</a:t>
            </a:r>
            <a:r>
              <a:rPr lang="en-US" sz="2000" b="0" i="0" dirty="0">
                <a:effectLst/>
              </a:rPr>
              <a:t> da </a:t>
            </a:r>
            <a:r>
              <a:rPr lang="en-US" sz="2000" b="0" i="0" dirty="0" err="1">
                <a:effectLst/>
              </a:rPr>
              <a:t>hidráulica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permite</a:t>
            </a:r>
            <a:r>
              <a:rPr lang="en-US" sz="2000" b="0" i="0" dirty="0">
                <a:effectLst/>
              </a:rPr>
              <a:t> a </a:t>
            </a:r>
            <a:r>
              <a:rPr lang="en-US" sz="2000" b="0" i="0" dirty="0" err="1">
                <a:effectLst/>
              </a:rPr>
              <a:t>essas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máquinas</a:t>
            </a:r>
            <a:r>
              <a:rPr lang="en-US" sz="2000" b="0" i="0" dirty="0">
                <a:effectLst/>
              </a:rPr>
              <a:t> mover </a:t>
            </a:r>
            <a:r>
              <a:rPr lang="en-US" sz="2000" b="0" i="0" dirty="0" err="1">
                <a:effectLst/>
              </a:rPr>
              <a:t>materiais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pesados</a:t>
            </a:r>
            <a:r>
              <a:rPr lang="en-US" sz="2000" b="0" i="0" dirty="0">
                <a:effectLst/>
              </a:rPr>
              <a:t> e </a:t>
            </a:r>
            <a:r>
              <a:rPr lang="en-US" sz="2000" b="0" i="0" dirty="0" err="1">
                <a:effectLst/>
              </a:rPr>
              <a:t>realizar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tarefas</a:t>
            </a:r>
            <a:r>
              <a:rPr lang="en-US" sz="2000" b="0" i="0" dirty="0">
                <a:effectLst/>
              </a:rPr>
              <a:t> de </a:t>
            </a:r>
            <a:r>
              <a:rPr lang="en-US" sz="2000" b="0" i="0" dirty="0" err="1">
                <a:effectLst/>
              </a:rPr>
              <a:t>construção</a:t>
            </a:r>
            <a:r>
              <a:rPr lang="en-US" sz="2000" b="0" i="0" dirty="0">
                <a:effectLst/>
              </a:rPr>
              <a:t> de </a:t>
            </a:r>
            <a:r>
              <a:rPr lang="en-US" sz="2000" b="0" i="0" dirty="0" err="1">
                <a:effectLst/>
              </a:rPr>
              <a:t>grande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escala</a:t>
            </a:r>
            <a:r>
              <a:rPr lang="en-US" sz="2000" b="0" i="0" dirty="0">
                <a:effectLst/>
              </a:rPr>
              <a:t>.</a:t>
            </a:r>
            <a:endParaRPr lang="en-US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689196-0F61-7096-53EB-463B7F76F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988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99CEF1F-0F09-4FF5-9A36-5B77C970781E}" type="slidenum">
              <a:rPr lang="en-US" sz="1200" b="0" u="none">
                <a:solidFill>
                  <a:schemeClr val="bg1"/>
                </a:solidFill>
                <a:uFillTx/>
              </a:rPr>
              <a:pPr>
                <a:spcAft>
                  <a:spcPts val="600"/>
                </a:spcAft>
                <a:defRPr/>
              </a:pPr>
              <a:t>29</a:t>
            </a:fld>
            <a:endParaRPr lang="en-US" sz="1200" b="0" u="none">
              <a:solidFill>
                <a:schemeClr val="bg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56691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7149CF-4BB6-543C-EDA0-37050C9F0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/>
              <a:t>Índice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B0E8C5-FF22-34E7-8497-3CE60E753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pt-BR" sz="2200" dirty="0"/>
              <a:t>Princípios e Leis Físicas</a:t>
            </a:r>
          </a:p>
          <a:p>
            <a:r>
              <a:rPr lang="pt-BR" sz="2200" dirty="0"/>
              <a:t>Princípios Básicos dos Circuitos Pneumáticos</a:t>
            </a:r>
          </a:p>
          <a:p>
            <a:r>
              <a:rPr lang="pt-BR" sz="2200" dirty="0"/>
              <a:t>Circuitos Pneumáticos na Indústria</a:t>
            </a:r>
          </a:p>
          <a:p>
            <a:r>
              <a:rPr lang="pt-BR" sz="2200" dirty="0"/>
              <a:t>Princípios básicos dos Circuitos Hidráulicos</a:t>
            </a:r>
          </a:p>
          <a:p>
            <a:r>
              <a:rPr lang="pt-BR" sz="2200" dirty="0"/>
              <a:t>Circuitos Hidráulicos na Indústria</a:t>
            </a:r>
          </a:p>
          <a:p>
            <a:r>
              <a:rPr lang="pt-BR" sz="2200" dirty="0"/>
              <a:t>Circuitos Pneumáticos x Circuitos Hidráulicos</a:t>
            </a:r>
          </a:p>
          <a:p>
            <a:r>
              <a:rPr lang="pt-BR" sz="2200" dirty="0"/>
              <a:t>CHP na Indústria 4.0</a:t>
            </a:r>
          </a:p>
          <a:p>
            <a:r>
              <a:rPr lang="pt-BR" sz="2200" dirty="0"/>
              <a:t>Conclusões</a:t>
            </a:r>
          </a:p>
          <a:p>
            <a:endParaRPr lang="pt-BR" sz="2200" dirty="0"/>
          </a:p>
          <a:p>
            <a:endParaRPr lang="pt-BR" sz="2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C04EFA-2D78-6E20-E305-949054EC2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318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08" name="Rectangle 1129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Sistemas hidráulicos de aeronaves – BLOG HANGAR">
            <a:extLst>
              <a:ext uri="{FF2B5EF4-FFF2-40B4-BE49-F238E27FC236}">
                <a16:creationId xmlns:a16="http://schemas.microsoft.com/office/drawing/2014/main" id="{B0B739EC-4A92-0919-672D-B56217D9E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4" r="-2" b="14941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Flap – Wikipédia, a enciclopédia livre">
            <a:extLst>
              <a:ext uri="{FF2B5EF4-FFF2-40B4-BE49-F238E27FC236}">
                <a16:creationId xmlns:a16="http://schemas.microsoft.com/office/drawing/2014/main" id="{799FE8BF-D711-AAD0-6435-8F3B09E55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04" r="-2" b="5809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1309" name="Freeform: Shape 1129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310" name="Freeform: Shape 1130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10FBF7-E88A-5070-AD09-8A28B4CA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Circuitos Hidráulicos na Indústria</a:t>
            </a:r>
          </a:p>
        </p:txBody>
      </p:sp>
      <p:sp>
        <p:nvSpPr>
          <p:cNvPr id="11311" name="Rectangle 1130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1312" name="Rectangle 1130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07" name="Rectangle 11306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BE683E-87F6-E224-CDA5-7BD39E3FE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i="0">
                <a:effectLst/>
              </a:rPr>
              <a:t>Indústria Aeroespacial:</a:t>
            </a:r>
            <a:r>
              <a:rPr lang="en-US" sz="2000" b="0" i="0">
                <a:effectLst/>
              </a:rPr>
              <a:t> A hidráulica é usada na indústria aeroespacial para controlar os movimentos das aeronaves. Os sistemas hidráulicos são usados para operar os flaps, trens de pouso e outros sistemas de controle em aeronaves.</a:t>
            </a:r>
            <a:endParaRPr lang="en-US" sz="200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3B84E94-4E03-5175-E55C-04559D605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988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9CEF1F-0F09-4FF5-9A36-5B77C970781E}" type="slidenum">
              <a:rPr lang="en-US" sz="1200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635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5C3FA2-F626-366E-10B6-4FE3235A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381250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Circuitos Hidráulicos na Indústria</a:t>
            </a: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45238" y="145264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62851A-2D61-5D41-AB54-1EA189800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7538" y="412454"/>
            <a:ext cx="3243262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b="1" i="0" dirty="0" err="1">
                <a:effectLst/>
              </a:rPr>
              <a:t>Metalurgia</a:t>
            </a:r>
            <a:r>
              <a:rPr lang="en-US" sz="1700" b="1" i="0" dirty="0">
                <a:effectLst/>
              </a:rPr>
              <a:t> e </a:t>
            </a:r>
            <a:r>
              <a:rPr lang="en-US" sz="1700" b="1" i="0" dirty="0" err="1">
                <a:effectLst/>
              </a:rPr>
              <a:t>siderurgia</a:t>
            </a:r>
            <a:r>
              <a:rPr lang="en-US" sz="1700" b="1" i="0" dirty="0">
                <a:effectLst/>
              </a:rPr>
              <a:t>:</a:t>
            </a:r>
            <a:r>
              <a:rPr lang="en-US" sz="1700" b="0" i="0" dirty="0">
                <a:effectLst/>
              </a:rPr>
              <a:t> </a:t>
            </a:r>
            <a:r>
              <a:rPr lang="en-US" sz="1700" b="0" i="0" dirty="0" err="1">
                <a:effectLst/>
              </a:rPr>
              <a:t>Os</a:t>
            </a:r>
            <a:r>
              <a:rPr lang="en-US" sz="1700" b="0" i="0" dirty="0">
                <a:effectLst/>
              </a:rPr>
              <a:t> </a:t>
            </a:r>
            <a:r>
              <a:rPr lang="en-US" sz="1700" b="0" i="0" dirty="0" err="1">
                <a:effectLst/>
              </a:rPr>
              <a:t>circuitos</a:t>
            </a:r>
            <a:r>
              <a:rPr lang="en-US" sz="1700" b="0" i="0" dirty="0">
                <a:effectLst/>
              </a:rPr>
              <a:t> </a:t>
            </a:r>
            <a:r>
              <a:rPr lang="en-US" sz="1700" b="0" i="0" dirty="0" err="1">
                <a:effectLst/>
              </a:rPr>
              <a:t>hidráulicos</a:t>
            </a:r>
            <a:r>
              <a:rPr lang="en-US" sz="1700" b="0" i="0" dirty="0">
                <a:effectLst/>
              </a:rPr>
              <a:t> </a:t>
            </a:r>
            <a:r>
              <a:rPr lang="en-US" sz="1700" b="0" i="0" dirty="0" err="1">
                <a:effectLst/>
              </a:rPr>
              <a:t>são</a:t>
            </a:r>
            <a:r>
              <a:rPr lang="en-US" sz="1700" b="0" i="0" dirty="0">
                <a:effectLst/>
              </a:rPr>
              <a:t> </a:t>
            </a:r>
            <a:r>
              <a:rPr lang="en-US" sz="1700" b="0" i="0" dirty="0" err="1">
                <a:effectLst/>
              </a:rPr>
              <a:t>amplamente</a:t>
            </a:r>
            <a:r>
              <a:rPr lang="en-US" sz="1700" b="0" i="0" dirty="0">
                <a:effectLst/>
              </a:rPr>
              <a:t> </a:t>
            </a:r>
            <a:r>
              <a:rPr lang="en-US" sz="1700" b="0" i="0" dirty="0" err="1">
                <a:effectLst/>
              </a:rPr>
              <a:t>utilizados</a:t>
            </a:r>
            <a:r>
              <a:rPr lang="en-US" sz="1700" b="0" i="0" dirty="0">
                <a:effectLst/>
              </a:rPr>
              <a:t> </a:t>
            </a:r>
            <a:r>
              <a:rPr lang="en-US" sz="1700" b="0" i="0" dirty="0" err="1">
                <a:effectLst/>
              </a:rPr>
              <a:t>na</a:t>
            </a:r>
            <a:r>
              <a:rPr lang="en-US" sz="1700" b="0" i="0" dirty="0">
                <a:effectLst/>
              </a:rPr>
              <a:t> </a:t>
            </a:r>
            <a:r>
              <a:rPr lang="en-US" sz="1700" b="0" i="0" dirty="0" err="1">
                <a:effectLst/>
              </a:rPr>
              <a:t>indústria</a:t>
            </a:r>
            <a:r>
              <a:rPr lang="en-US" sz="1700" b="0" i="0" dirty="0">
                <a:effectLst/>
              </a:rPr>
              <a:t> de </a:t>
            </a:r>
            <a:r>
              <a:rPr lang="en-US" sz="1700" b="0" i="0" dirty="0" err="1">
                <a:effectLst/>
              </a:rPr>
              <a:t>metalurgia</a:t>
            </a:r>
            <a:r>
              <a:rPr lang="en-US" sz="1700" b="0" i="0" dirty="0">
                <a:effectLst/>
              </a:rPr>
              <a:t> e </a:t>
            </a:r>
            <a:r>
              <a:rPr lang="en-US" sz="1700" b="0" i="0" dirty="0" err="1">
                <a:effectLst/>
              </a:rPr>
              <a:t>siderurgia</a:t>
            </a:r>
            <a:r>
              <a:rPr lang="en-US" sz="1700" b="0" i="0" dirty="0">
                <a:effectLst/>
              </a:rPr>
              <a:t>, </a:t>
            </a:r>
            <a:r>
              <a:rPr lang="en-US" sz="1700" b="0" i="0" dirty="0" err="1">
                <a:effectLst/>
              </a:rPr>
              <a:t>onde</a:t>
            </a:r>
            <a:r>
              <a:rPr lang="en-US" sz="1700" b="0" i="0" dirty="0">
                <a:effectLst/>
              </a:rPr>
              <a:t> </a:t>
            </a:r>
            <a:r>
              <a:rPr lang="en-US" sz="1700" b="0" i="0" dirty="0" err="1">
                <a:effectLst/>
              </a:rPr>
              <a:t>máquinas</a:t>
            </a:r>
            <a:r>
              <a:rPr lang="en-US" sz="1700" b="0" i="0" dirty="0">
                <a:effectLst/>
              </a:rPr>
              <a:t> </a:t>
            </a:r>
            <a:r>
              <a:rPr lang="en-US" sz="1700" b="0" i="0" dirty="0" err="1">
                <a:effectLst/>
              </a:rPr>
              <a:t>como</a:t>
            </a:r>
            <a:r>
              <a:rPr lang="en-US" sz="1700" b="0" i="0" dirty="0">
                <a:effectLst/>
              </a:rPr>
              <a:t> </a:t>
            </a:r>
            <a:r>
              <a:rPr lang="en-US" sz="1700" b="0" i="0" dirty="0" err="1">
                <a:effectLst/>
              </a:rPr>
              <a:t>prensas</a:t>
            </a:r>
            <a:r>
              <a:rPr lang="en-US" sz="1700" b="0" i="0" dirty="0">
                <a:effectLst/>
              </a:rPr>
              <a:t>, </a:t>
            </a:r>
            <a:r>
              <a:rPr lang="en-US" sz="1700" b="0" i="0" dirty="0" err="1">
                <a:effectLst/>
              </a:rPr>
              <a:t>laminadoras</a:t>
            </a:r>
            <a:r>
              <a:rPr lang="en-US" sz="1700" b="0" i="0" dirty="0">
                <a:effectLst/>
              </a:rPr>
              <a:t> e </a:t>
            </a:r>
            <a:r>
              <a:rPr lang="en-US" sz="1700" b="0" i="0" dirty="0" err="1">
                <a:effectLst/>
              </a:rPr>
              <a:t>forjas</a:t>
            </a:r>
            <a:r>
              <a:rPr lang="en-US" sz="1700" b="0" i="0" dirty="0">
                <a:effectLst/>
              </a:rPr>
              <a:t> </a:t>
            </a:r>
            <a:r>
              <a:rPr lang="en-US" sz="1700" b="0" i="0" dirty="0" err="1">
                <a:effectLst/>
              </a:rPr>
              <a:t>hidráulicas</a:t>
            </a:r>
            <a:r>
              <a:rPr lang="en-US" sz="1700" dirty="0"/>
              <a:t> de </a:t>
            </a:r>
            <a:r>
              <a:rPr lang="en-US" sz="1700" dirty="0" err="1"/>
              <a:t>grande</a:t>
            </a:r>
            <a:r>
              <a:rPr lang="en-US" sz="1700" dirty="0"/>
              <a:t> </a:t>
            </a:r>
            <a:r>
              <a:rPr lang="en-US" sz="1700" dirty="0" err="1"/>
              <a:t>porte</a:t>
            </a:r>
            <a:endParaRPr lang="en-US" sz="17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9CDC9B-A0C4-D157-9EA6-36081F1FF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" b="3669"/>
          <a:stretch/>
        </p:blipFill>
        <p:spPr>
          <a:xfrm>
            <a:off x="20" y="2959630"/>
            <a:ext cx="6400781" cy="3898370"/>
          </a:xfrm>
          <a:prstGeom prst="rect">
            <a:avLst/>
          </a:prstGeom>
        </p:spPr>
      </p:pic>
      <p:pic>
        <p:nvPicPr>
          <p:cNvPr id="1026" name="Picture 2" descr="IPT - Instituto de Pesquisas Tecnológicas">
            <a:extLst>
              <a:ext uri="{FF2B5EF4-FFF2-40B4-BE49-F238E27FC236}">
                <a16:creationId xmlns:a16="http://schemas.microsoft.com/office/drawing/2014/main" id="{7C66EF2D-89E5-4949-0A5F-7F1E5481C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" r="-1" b="13242"/>
          <a:stretch/>
        </p:blipFill>
        <p:spPr bwMode="auto">
          <a:xfrm>
            <a:off x="6591299" y="1"/>
            <a:ext cx="56007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E432B4-6CBD-425A-90AE-EA41A6EC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59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9CEF1F-0F09-4FF5-9A36-5B77C970781E}" type="slidenum">
              <a:rPr lang="en-US" sz="120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64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B5F81E-BBA1-F3C4-4B28-0D4119604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Circuitos Pneumáticos x Circuitos Hidráulicos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2B80E8-3470-C4AE-4973-D0934519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9CEF1F-0F09-4FF5-9A36-5B77C970781E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33C225BF-3F8D-FBC5-8FD9-95F253D61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017075"/>
              </p:ext>
            </p:extLst>
          </p:nvPr>
        </p:nvGraphicFramePr>
        <p:xfrm>
          <a:off x="4654296" y="818919"/>
          <a:ext cx="7214617" cy="519273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56795">
                  <a:extLst>
                    <a:ext uri="{9D8B030D-6E8A-4147-A177-3AD203B41FA5}">
                      <a16:colId xmlns:a16="http://schemas.microsoft.com/office/drawing/2014/main" val="2599265399"/>
                    </a:ext>
                  </a:extLst>
                </a:gridCol>
                <a:gridCol w="2855912">
                  <a:extLst>
                    <a:ext uri="{9D8B030D-6E8A-4147-A177-3AD203B41FA5}">
                      <a16:colId xmlns:a16="http://schemas.microsoft.com/office/drawing/2014/main" val="352862009"/>
                    </a:ext>
                  </a:extLst>
                </a:gridCol>
                <a:gridCol w="3001910">
                  <a:extLst>
                    <a:ext uri="{9D8B030D-6E8A-4147-A177-3AD203B41FA5}">
                      <a16:colId xmlns:a16="http://schemas.microsoft.com/office/drawing/2014/main" val="2828829538"/>
                    </a:ext>
                  </a:extLst>
                </a:gridCol>
              </a:tblGrid>
              <a:tr h="773582">
                <a:tc>
                  <a:txBody>
                    <a:bodyPr/>
                    <a:lstStyle/>
                    <a:p>
                      <a:pPr algn="ctr" fontAlgn="b"/>
                      <a:br>
                        <a:rPr lang="pt-BR" sz="1500" b="1">
                          <a:effectLst/>
                        </a:rPr>
                      </a:br>
                      <a:endParaRPr lang="pt-BR" sz="1500" b="1">
                        <a:effectLst/>
                      </a:endParaRPr>
                    </a:p>
                  </a:txBody>
                  <a:tcPr marL="45336" marR="45336" marT="22668" marB="22668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1">
                          <a:effectLst/>
                        </a:rPr>
                        <a:t>Circuitos Hidráulicos</a:t>
                      </a:r>
                    </a:p>
                  </a:txBody>
                  <a:tcPr marL="45336" marR="45336" marT="22668" marB="22668" anchor="b"/>
                </a:tc>
                <a:tc>
                  <a:txBody>
                    <a:bodyPr/>
                    <a:lstStyle/>
                    <a:p>
                      <a:pPr algn="ctr"/>
                      <a:endParaRPr lang="pt-BR" sz="1500" b="1"/>
                    </a:p>
                    <a:p>
                      <a:pPr algn="ctr"/>
                      <a:endParaRPr lang="pt-BR" sz="1500" b="1"/>
                    </a:p>
                    <a:p>
                      <a:pPr algn="ctr"/>
                      <a:r>
                        <a:rPr lang="pt-BR" sz="1500" b="1"/>
                        <a:t>Circuitos Pneumáticos</a:t>
                      </a:r>
                    </a:p>
                  </a:txBody>
                  <a:tcPr marL="45336" marR="45336" marT="22668" marB="22668"/>
                </a:tc>
                <a:extLst>
                  <a:ext uri="{0D108BD9-81ED-4DB2-BD59-A6C34878D82A}">
                    <a16:rowId xmlns:a16="http://schemas.microsoft.com/office/drawing/2014/main" val="2355639842"/>
                  </a:ext>
                </a:extLst>
              </a:tr>
              <a:tr h="311203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 b="1">
                          <a:effectLst/>
                        </a:rPr>
                        <a:t>Potência</a:t>
                      </a:r>
                      <a:endParaRPr lang="pt-BR" sz="1500">
                        <a:effectLst/>
                      </a:endParaRPr>
                    </a:p>
                  </a:txBody>
                  <a:tcPr marL="45336" marR="45336" marT="22668" marB="2266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>
                          <a:effectLst/>
                        </a:rPr>
                        <a:t>Alta força e torque</a:t>
                      </a:r>
                    </a:p>
                  </a:txBody>
                  <a:tcPr marL="45336" marR="45336" marT="22668" marB="2266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>
                          <a:effectLst/>
                        </a:rPr>
                        <a:t>Força e torque moderados</a:t>
                      </a:r>
                    </a:p>
                  </a:txBody>
                  <a:tcPr marL="45336" marR="45336" marT="22668" marB="22668" anchor="ctr"/>
                </a:tc>
                <a:extLst>
                  <a:ext uri="{0D108BD9-81ED-4DB2-BD59-A6C34878D82A}">
                    <a16:rowId xmlns:a16="http://schemas.microsoft.com/office/drawing/2014/main" val="469314788"/>
                  </a:ext>
                </a:extLst>
              </a:tr>
              <a:tr h="311203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 b="1">
                          <a:effectLst/>
                        </a:rPr>
                        <a:t>Velocidade</a:t>
                      </a:r>
                      <a:endParaRPr lang="pt-BR" sz="1500">
                        <a:effectLst/>
                      </a:endParaRPr>
                    </a:p>
                  </a:txBody>
                  <a:tcPr marL="45336" marR="45336" marT="22668" marB="2266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>
                          <a:effectLst/>
                        </a:rPr>
                        <a:t>Varia, pode ser mais lenta</a:t>
                      </a:r>
                    </a:p>
                  </a:txBody>
                  <a:tcPr marL="45336" marR="45336" marT="22668" marB="2266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>
                          <a:effectLst/>
                        </a:rPr>
                        <a:t>Geralmente mais rápido</a:t>
                      </a:r>
                    </a:p>
                  </a:txBody>
                  <a:tcPr marL="45336" marR="45336" marT="22668" marB="22668" anchor="ctr"/>
                </a:tc>
                <a:extLst>
                  <a:ext uri="{0D108BD9-81ED-4DB2-BD59-A6C34878D82A}">
                    <a16:rowId xmlns:a16="http://schemas.microsoft.com/office/drawing/2014/main" val="3107085096"/>
                  </a:ext>
                </a:extLst>
              </a:tr>
              <a:tr h="542392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 b="1">
                          <a:effectLst/>
                        </a:rPr>
                        <a:t>Controle</a:t>
                      </a:r>
                      <a:endParaRPr lang="pt-BR" sz="1500">
                        <a:effectLst/>
                      </a:endParaRPr>
                    </a:p>
                  </a:txBody>
                  <a:tcPr marL="45336" marR="45336" marT="22668" marB="2266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>
                          <a:effectLst/>
                        </a:rPr>
                        <a:t>Alta precisão e resposta</a:t>
                      </a:r>
                    </a:p>
                  </a:txBody>
                  <a:tcPr marL="45336" marR="45336" marT="22668" marB="2266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>
                          <a:effectLst/>
                        </a:rPr>
                        <a:t>Precisão moderada, resposta mais lenta</a:t>
                      </a:r>
                    </a:p>
                  </a:txBody>
                  <a:tcPr marL="45336" marR="45336" marT="22668" marB="22668" anchor="ctr"/>
                </a:tc>
                <a:extLst>
                  <a:ext uri="{0D108BD9-81ED-4DB2-BD59-A6C34878D82A}">
                    <a16:rowId xmlns:a16="http://schemas.microsoft.com/office/drawing/2014/main" val="642519296"/>
                  </a:ext>
                </a:extLst>
              </a:tr>
              <a:tr h="311203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 b="1">
                          <a:effectLst/>
                        </a:rPr>
                        <a:t>Custo Inicial</a:t>
                      </a:r>
                      <a:endParaRPr lang="pt-BR" sz="1500">
                        <a:effectLst/>
                      </a:endParaRPr>
                    </a:p>
                  </a:txBody>
                  <a:tcPr marL="45336" marR="45336" marT="22668" marB="2266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>
                          <a:effectLst/>
                        </a:rPr>
                        <a:t>Alto</a:t>
                      </a:r>
                    </a:p>
                  </a:txBody>
                  <a:tcPr marL="45336" marR="45336" marT="22668" marB="2266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>
                          <a:effectLst/>
                        </a:rPr>
                        <a:t>Geralmente mais baixo</a:t>
                      </a:r>
                    </a:p>
                  </a:txBody>
                  <a:tcPr marL="45336" marR="45336" marT="22668" marB="22668" anchor="ctr"/>
                </a:tc>
                <a:extLst>
                  <a:ext uri="{0D108BD9-81ED-4DB2-BD59-A6C34878D82A}">
                    <a16:rowId xmlns:a16="http://schemas.microsoft.com/office/drawing/2014/main" val="1429258766"/>
                  </a:ext>
                </a:extLst>
              </a:tr>
              <a:tr h="542392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 b="1">
                          <a:effectLst/>
                        </a:rPr>
                        <a:t>Manutenção</a:t>
                      </a:r>
                      <a:endParaRPr lang="pt-BR" sz="1500">
                        <a:effectLst/>
                      </a:endParaRPr>
                    </a:p>
                  </a:txBody>
                  <a:tcPr marL="45336" marR="45336" marT="22668" marB="2266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>
                          <a:effectLst/>
                        </a:rPr>
                        <a:t>Normalmente mais frequente e cara</a:t>
                      </a:r>
                    </a:p>
                  </a:txBody>
                  <a:tcPr marL="45336" marR="45336" marT="22668" marB="2266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>
                          <a:effectLst/>
                        </a:rPr>
                        <a:t>Geralmente menos frequente e mais barata</a:t>
                      </a:r>
                    </a:p>
                  </a:txBody>
                  <a:tcPr marL="45336" marR="45336" marT="22668" marB="22668" anchor="ctr"/>
                </a:tc>
                <a:extLst>
                  <a:ext uri="{0D108BD9-81ED-4DB2-BD59-A6C34878D82A}">
                    <a16:rowId xmlns:a16="http://schemas.microsoft.com/office/drawing/2014/main" val="3207756983"/>
                  </a:ext>
                </a:extLst>
              </a:tr>
              <a:tr h="542392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 b="1">
                          <a:effectLst/>
                        </a:rPr>
                        <a:t>Segurança</a:t>
                      </a:r>
                      <a:endParaRPr lang="pt-BR" sz="1500">
                        <a:effectLst/>
                      </a:endParaRPr>
                    </a:p>
                  </a:txBody>
                  <a:tcPr marL="45336" marR="45336" marT="22668" marB="2266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>
                          <a:effectLst/>
                        </a:rPr>
                        <a:t>Risco de vazamento de fluido, precisa de contenção</a:t>
                      </a:r>
                    </a:p>
                  </a:txBody>
                  <a:tcPr marL="45336" marR="45336" marT="22668" marB="2266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 dirty="0">
                          <a:effectLst/>
                        </a:rPr>
                        <a:t>Ar comprimido pode causar </a:t>
                      </a:r>
                      <a:r>
                        <a:rPr lang="pt-BR" sz="1500" dirty="0" err="1">
                          <a:effectLst/>
                        </a:rPr>
                        <a:t>sobrepressurização</a:t>
                      </a:r>
                      <a:endParaRPr lang="pt-BR" sz="1500" dirty="0">
                        <a:effectLst/>
                      </a:endParaRPr>
                    </a:p>
                  </a:txBody>
                  <a:tcPr marL="45336" marR="45336" marT="22668" marB="22668" anchor="ctr"/>
                </a:tc>
                <a:extLst>
                  <a:ext uri="{0D108BD9-81ED-4DB2-BD59-A6C34878D82A}">
                    <a16:rowId xmlns:a16="http://schemas.microsoft.com/office/drawing/2014/main" val="88099445"/>
                  </a:ext>
                </a:extLst>
              </a:tr>
              <a:tr h="542392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 b="1">
                          <a:effectLst/>
                        </a:rPr>
                        <a:t>Eficiência Energética</a:t>
                      </a:r>
                      <a:endParaRPr lang="pt-BR" sz="1500">
                        <a:effectLst/>
                      </a:endParaRPr>
                    </a:p>
                  </a:txBody>
                  <a:tcPr marL="45336" marR="45336" marT="22668" marB="2266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>
                          <a:effectLst/>
                        </a:rPr>
                        <a:t>Menos eficiente do que pneumáticos</a:t>
                      </a:r>
                    </a:p>
                  </a:txBody>
                  <a:tcPr marL="45336" marR="45336" marT="22668" marB="2266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>
                          <a:effectLst/>
                        </a:rPr>
                        <a:t>Mais eficiente do que hidráulicos</a:t>
                      </a:r>
                    </a:p>
                  </a:txBody>
                  <a:tcPr marL="45336" marR="45336" marT="22668" marB="22668" anchor="ctr"/>
                </a:tc>
                <a:extLst>
                  <a:ext uri="{0D108BD9-81ED-4DB2-BD59-A6C34878D82A}">
                    <a16:rowId xmlns:a16="http://schemas.microsoft.com/office/drawing/2014/main" val="1886956577"/>
                  </a:ext>
                </a:extLst>
              </a:tr>
              <a:tr h="542392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 b="1">
                          <a:effectLst/>
                        </a:rPr>
                        <a:t>Resistência Ambiental</a:t>
                      </a:r>
                      <a:endParaRPr lang="pt-BR" sz="1500">
                        <a:effectLst/>
                      </a:endParaRPr>
                    </a:p>
                  </a:txBody>
                  <a:tcPr marL="45336" marR="45336" marT="22668" marB="2266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>
                          <a:effectLst/>
                        </a:rPr>
                        <a:t>Susceptível à variação de temperatura</a:t>
                      </a:r>
                    </a:p>
                  </a:txBody>
                  <a:tcPr marL="45336" marR="45336" marT="22668" marB="2266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>
                          <a:effectLst/>
                        </a:rPr>
                        <a:t>Resistente a variações de temperatura</a:t>
                      </a:r>
                    </a:p>
                  </a:txBody>
                  <a:tcPr marL="45336" marR="45336" marT="22668" marB="22668" anchor="ctr"/>
                </a:tc>
                <a:extLst>
                  <a:ext uri="{0D108BD9-81ED-4DB2-BD59-A6C34878D82A}">
                    <a16:rowId xmlns:a16="http://schemas.microsoft.com/office/drawing/2014/main" val="1698001486"/>
                  </a:ext>
                </a:extLst>
              </a:tr>
              <a:tr h="773582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 b="1">
                          <a:effectLst/>
                        </a:rPr>
                        <a:t>Tamanho</a:t>
                      </a:r>
                      <a:endParaRPr lang="pt-BR" sz="1500">
                        <a:effectLst/>
                      </a:endParaRPr>
                    </a:p>
                  </a:txBody>
                  <a:tcPr marL="45336" marR="45336" marT="22668" marB="2266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>
                          <a:effectLst/>
                        </a:rPr>
                        <a:t>Geralmente maior devido à necessidade de componentes robustos</a:t>
                      </a:r>
                    </a:p>
                  </a:txBody>
                  <a:tcPr marL="45336" marR="45336" marT="22668" marB="2266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500" dirty="0">
                          <a:effectLst/>
                        </a:rPr>
                        <a:t>Geralmente menor e mais leve</a:t>
                      </a:r>
                    </a:p>
                  </a:txBody>
                  <a:tcPr marL="45336" marR="45336" marT="22668" marB="22668" anchor="ctr"/>
                </a:tc>
                <a:extLst>
                  <a:ext uri="{0D108BD9-81ED-4DB2-BD59-A6C34878D82A}">
                    <a16:rowId xmlns:a16="http://schemas.microsoft.com/office/drawing/2014/main" val="2430430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420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0" name="Rectangle 3089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DEA3F3-E674-E024-67FD-5527BD73A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CHP na Indústria 4.0</a:t>
            </a: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94" name="Rectangle 3093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4ADDA-D19F-5455-67BA-7463239DE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0106" y="586822"/>
            <a:ext cx="610674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0" i="0" dirty="0">
                <a:effectLst/>
              </a:rPr>
              <a:t>A </a:t>
            </a:r>
            <a:r>
              <a:rPr lang="en-US" sz="1800" b="0" i="0" dirty="0" err="1">
                <a:effectLst/>
              </a:rPr>
              <a:t>Indústria</a:t>
            </a:r>
            <a:r>
              <a:rPr lang="en-US" sz="1800" b="0" i="0" dirty="0">
                <a:effectLst/>
              </a:rPr>
              <a:t> 4.0 </a:t>
            </a:r>
            <a:r>
              <a:rPr lang="en-US" sz="1800" b="0" i="0" dirty="0" err="1">
                <a:effectLst/>
              </a:rPr>
              <a:t>refere</a:t>
            </a:r>
            <a:r>
              <a:rPr lang="en-US" sz="1800" b="0" i="0" dirty="0">
                <a:effectLst/>
              </a:rPr>
              <a:t>-se à </a:t>
            </a:r>
            <a:r>
              <a:rPr lang="en-US" sz="1800" b="0" i="0" dirty="0" err="1">
                <a:effectLst/>
              </a:rPr>
              <a:t>quarta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revolução</a:t>
            </a:r>
            <a:r>
              <a:rPr lang="en-US" sz="1800" b="0" i="0" dirty="0">
                <a:effectLst/>
              </a:rPr>
              <a:t> industrial, que é </a:t>
            </a:r>
            <a:r>
              <a:rPr lang="en-US" sz="1800" b="0" i="0" dirty="0" err="1">
                <a:effectLst/>
              </a:rPr>
              <a:t>caracterizada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pelo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uso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avançado</a:t>
            </a:r>
            <a:r>
              <a:rPr lang="en-US" sz="1800" b="0" i="0" dirty="0">
                <a:effectLst/>
              </a:rPr>
              <a:t> de </a:t>
            </a:r>
            <a:r>
              <a:rPr lang="en-US" sz="1800" b="0" i="0" dirty="0" err="1">
                <a:effectLst/>
              </a:rPr>
              <a:t>tecnologias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digitais</a:t>
            </a:r>
            <a:r>
              <a:rPr lang="en-US" sz="1800" b="0" i="0" dirty="0">
                <a:effectLst/>
              </a:rPr>
              <a:t>, dados e </a:t>
            </a:r>
            <a:r>
              <a:rPr lang="en-US" sz="1800" b="0" i="0" dirty="0" err="1">
                <a:effectLst/>
              </a:rPr>
              <a:t>automação</a:t>
            </a:r>
            <a:r>
              <a:rPr lang="en-US" sz="1800" b="0" i="0" dirty="0">
                <a:effectLst/>
              </a:rPr>
              <a:t>, </a:t>
            </a:r>
            <a:r>
              <a:rPr lang="en-US" sz="1800" b="0" i="0" dirty="0" err="1">
                <a:effectLst/>
              </a:rPr>
              <a:t>tem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revolucionado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muitos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aspectos</a:t>
            </a:r>
            <a:r>
              <a:rPr lang="en-US" sz="1800" b="0" i="0" dirty="0">
                <a:effectLst/>
              </a:rPr>
              <a:t> do design, </a:t>
            </a:r>
            <a:r>
              <a:rPr lang="en-US" sz="1800" b="0" i="0" dirty="0" err="1">
                <a:effectLst/>
              </a:rPr>
              <a:t>operação</a:t>
            </a:r>
            <a:r>
              <a:rPr lang="en-US" sz="1800" b="0" i="0" dirty="0">
                <a:effectLst/>
              </a:rPr>
              <a:t> e </a:t>
            </a:r>
            <a:r>
              <a:rPr lang="en-US" sz="1800" b="0" i="0" dirty="0" err="1">
                <a:effectLst/>
              </a:rPr>
              <a:t>manutenção</a:t>
            </a:r>
            <a:r>
              <a:rPr lang="en-US" sz="1800" b="0" i="0" dirty="0">
                <a:effectLst/>
              </a:rPr>
              <a:t> de </a:t>
            </a:r>
            <a:r>
              <a:rPr lang="en-US" sz="1800" b="0" i="0" dirty="0" err="1">
                <a:effectLst/>
              </a:rPr>
              <a:t>circuitos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hidráulicos</a:t>
            </a:r>
            <a:r>
              <a:rPr lang="en-US" sz="1800" b="0" i="0" dirty="0">
                <a:effectLst/>
              </a:rPr>
              <a:t> e </a:t>
            </a:r>
            <a:r>
              <a:rPr lang="en-US" sz="1800" b="0" i="0" dirty="0" err="1">
                <a:effectLst/>
              </a:rPr>
              <a:t>pneumáticos</a:t>
            </a:r>
            <a:r>
              <a:rPr lang="en-US" sz="1800" b="0" i="0" dirty="0">
                <a:effectLst/>
              </a:rPr>
              <a:t>.</a:t>
            </a:r>
            <a:endParaRPr lang="en-US" sz="1800" dirty="0"/>
          </a:p>
        </p:txBody>
      </p:sp>
      <p:pic>
        <p:nvPicPr>
          <p:cNvPr id="3076" name="Picture 4" descr="Conheça as tecnologias habilitadoras da indústria 4.0 e algumas aplicações  - ABii">
            <a:extLst>
              <a:ext uri="{FF2B5EF4-FFF2-40B4-BE49-F238E27FC236}">
                <a16:creationId xmlns:a16="http://schemas.microsoft.com/office/drawing/2014/main" id="{84D1B7A9-19BF-5F3D-26BC-BE689ED9CE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t="2435" r="9197" b="563"/>
          <a:stretch/>
        </p:blipFill>
        <p:spPr bwMode="auto">
          <a:xfrm>
            <a:off x="1112111" y="2729397"/>
            <a:ext cx="4372853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idráulica industrial 4.0 » Como aplicar a Indústria 4.0 na hidráulica">
            <a:extLst>
              <a:ext uri="{FF2B5EF4-FFF2-40B4-BE49-F238E27FC236}">
                <a16:creationId xmlns:a16="http://schemas.microsoft.com/office/drawing/2014/main" id="{DAA43459-8F16-2657-A91B-85A1935D3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7122" y="2729397"/>
            <a:ext cx="5486400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5822B3E-CB5C-13C0-C1F0-5B9F1237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9CEF1F-0F09-4FF5-9A36-5B77C970781E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079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5" name="Rectangle 412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C504F8-1729-96EE-8E3D-A35161AD7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CHP na Indústria 4.0</a:t>
            </a:r>
          </a:p>
        </p:txBody>
      </p:sp>
      <p:sp>
        <p:nvSpPr>
          <p:cNvPr id="4127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E86DE2-AD3E-824F-F5DC-87769FBD6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 b="1" i="0">
                <a:effectLst/>
              </a:rPr>
              <a:t>Internet das Coisas (IoT):</a:t>
            </a:r>
            <a:r>
              <a:rPr lang="en-US" sz="1500" b="0" i="0">
                <a:effectLst/>
              </a:rPr>
              <a:t> permite a comunicação </a:t>
            </a:r>
            <a:r>
              <a:rPr lang="en-US" sz="1500"/>
              <a:t>de</a:t>
            </a:r>
            <a:r>
              <a:rPr lang="en-US" sz="1500" b="0" i="0">
                <a:effectLst/>
              </a:rPr>
              <a:t> dispositivos hidráulicos e pneumáticos.</a:t>
            </a:r>
            <a:r>
              <a:rPr lang="en-US" sz="1500"/>
              <a:t> Por</a:t>
            </a:r>
            <a:r>
              <a:rPr lang="en-US" sz="1500" b="0" i="0">
                <a:effectLst/>
              </a:rPr>
              <a:t> meio de sensores inteligentes</a:t>
            </a:r>
            <a:r>
              <a:rPr lang="en-US" sz="1500"/>
              <a:t> e um sistema de comunicação</a:t>
            </a:r>
            <a:r>
              <a:rPr lang="en-US" sz="1500" b="0" i="0">
                <a:effectLst/>
              </a:rPr>
              <a:t>, dados sobre pressão, fluxo, temperatura e podem ser coletados em tempo real.</a:t>
            </a:r>
          </a:p>
          <a:p>
            <a:r>
              <a:rPr lang="en-US" sz="1500" b="1" i="0">
                <a:effectLst/>
              </a:rPr>
              <a:t>Inteligência Artificial (IA) e Machine Learning (ML):</a:t>
            </a:r>
            <a:r>
              <a:rPr lang="en-US" sz="1500" b="0" i="0">
                <a:effectLst/>
              </a:rPr>
              <a:t> Os dados coletados dos sensores podem ser analisados usando algoritmos de IA e ML para identificar padrões, prever falhas e otimizar o desempenho do sistema. </a:t>
            </a:r>
            <a:endParaRPr lang="en-US" sz="1500"/>
          </a:p>
        </p:txBody>
      </p:sp>
      <p:pic>
        <p:nvPicPr>
          <p:cNvPr id="4100" name="Picture 4" descr="AI and IoT and PLC | KENKI DRYER">
            <a:extLst>
              <a:ext uri="{FF2B5EF4-FFF2-40B4-BE49-F238E27FC236}">
                <a16:creationId xmlns:a16="http://schemas.microsoft.com/office/drawing/2014/main" id="{15CAB373-1820-E328-8F25-3AAB3F04F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99875"/>
            <a:ext cx="6903720" cy="425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9952DCD-8D50-DF22-BCA3-ED9558736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9CEF1F-0F09-4FF5-9A36-5B77C970781E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876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1" name="Rectangle 5128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42" name="Freeform: Shape 5130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43" name="Freeform: Shape 5132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1EF13A-0C5C-F805-EA64-5F8B2F301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CHP na Indústria 4.0</a:t>
            </a:r>
          </a:p>
        </p:txBody>
      </p:sp>
      <p:sp>
        <p:nvSpPr>
          <p:cNvPr id="5144" name="Rectangle 5134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45" name="Rectangle 5136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1ABD17-FC85-0FAB-E7D3-15327D151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912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1800" b="1" i="0" dirty="0" err="1">
                <a:effectLst/>
              </a:rPr>
              <a:t>Simulações</a:t>
            </a:r>
            <a:r>
              <a:rPr lang="en-US" sz="1800" b="1" i="0" dirty="0">
                <a:effectLst/>
              </a:rPr>
              <a:t> e </a:t>
            </a:r>
            <a:r>
              <a:rPr lang="en-US" sz="1800" b="1" i="0" dirty="0" err="1">
                <a:effectLst/>
              </a:rPr>
              <a:t>Modelagem</a:t>
            </a:r>
            <a:r>
              <a:rPr lang="en-US" sz="1800" b="1" i="0" dirty="0">
                <a:effectLst/>
              </a:rPr>
              <a:t> </a:t>
            </a:r>
            <a:r>
              <a:rPr lang="en-US" sz="1800" b="1" i="0" dirty="0" err="1">
                <a:effectLst/>
              </a:rPr>
              <a:t>Computacional</a:t>
            </a:r>
            <a:r>
              <a:rPr lang="en-US" sz="1800" b="1" i="0" dirty="0">
                <a:effectLst/>
              </a:rPr>
              <a:t>: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permite</a:t>
            </a:r>
            <a:r>
              <a:rPr lang="en-US" sz="1800" b="0" i="0" dirty="0">
                <a:effectLst/>
              </a:rPr>
              <a:t> que </a:t>
            </a:r>
            <a:r>
              <a:rPr lang="en-US" sz="1800" b="0" i="0" dirty="0" err="1">
                <a:effectLst/>
              </a:rPr>
              <a:t>os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engenheiros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testem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diferentes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configurações</a:t>
            </a:r>
            <a:r>
              <a:rPr lang="en-US" sz="1800" b="0" i="0" dirty="0">
                <a:effectLst/>
              </a:rPr>
              <a:t> e </a:t>
            </a:r>
            <a:r>
              <a:rPr lang="en-US" sz="1800" b="0" i="0" dirty="0" err="1">
                <a:effectLst/>
              </a:rPr>
              <a:t>identifiquem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problemas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potenciais</a:t>
            </a:r>
            <a:r>
              <a:rPr lang="en-US" sz="1800" b="0" i="0" dirty="0">
                <a:effectLst/>
              </a:rPr>
              <a:t> antes de </a:t>
            </a:r>
            <a:r>
              <a:rPr lang="en-US" sz="1800" b="0" i="0" dirty="0" err="1">
                <a:effectLst/>
              </a:rPr>
              <a:t>implementar</a:t>
            </a:r>
            <a:r>
              <a:rPr lang="en-US" sz="1800" b="0" i="0" dirty="0">
                <a:effectLst/>
              </a:rPr>
              <a:t> o </a:t>
            </a:r>
            <a:r>
              <a:rPr lang="en-US" sz="1800" b="0" i="0" dirty="0" err="1">
                <a:effectLst/>
              </a:rPr>
              <a:t>sistema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na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vida</a:t>
            </a:r>
            <a:r>
              <a:rPr lang="en-US" sz="1800" b="0" i="0" dirty="0">
                <a:effectLst/>
              </a:rPr>
              <a:t> real, </a:t>
            </a:r>
            <a:r>
              <a:rPr lang="en-US" sz="1800" b="0" i="0" dirty="0" err="1">
                <a:effectLst/>
              </a:rPr>
              <a:t>economizando</a:t>
            </a:r>
            <a:r>
              <a:rPr lang="en-US" sz="1800" b="0" i="0" dirty="0">
                <a:effectLst/>
              </a:rPr>
              <a:t> tempo e </a:t>
            </a:r>
            <a:r>
              <a:rPr lang="en-US" sz="1800" b="0" i="0" dirty="0" err="1">
                <a:effectLst/>
              </a:rPr>
              <a:t>recursos</a:t>
            </a:r>
            <a:r>
              <a:rPr lang="en-US" sz="1800" b="0" i="0" dirty="0">
                <a:effectLst/>
              </a:rPr>
              <a:t>.</a:t>
            </a:r>
          </a:p>
          <a:p>
            <a:pPr algn="just"/>
            <a:r>
              <a:rPr lang="en-US" sz="1800" b="1" i="0" dirty="0" err="1">
                <a:effectLst/>
              </a:rPr>
              <a:t>Realidade</a:t>
            </a:r>
            <a:r>
              <a:rPr lang="en-US" sz="1800" b="1" i="0" dirty="0">
                <a:effectLst/>
              </a:rPr>
              <a:t> </a:t>
            </a:r>
            <a:r>
              <a:rPr lang="en-US" sz="1800" b="1" i="0" dirty="0" err="1">
                <a:effectLst/>
              </a:rPr>
              <a:t>Aumentada</a:t>
            </a:r>
            <a:r>
              <a:rPr lang="en-US" sz="1800" b="1" i="0" dirty="0">
                <a:effectLst/>
              </a:rPr>
              <a:t> (RA) e </a:t>
            </a:r>
            <a:r>
              <a:rPr lang="en-US" sz="1800" b="1" i="0" dirty="0" err="1">
                <a:effectLst/>
              </a:rPr>
              <a:t>Realidade</a:t>
            </a:r>
            <a:r>
              <a:rPr lang="en-US" sz="1800" b="1" i="0" dirty="0">
                <a:effectLst/>
              </a:rPr>
              <a:t> Virtual (RV):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Estas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tecnologias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estão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sendo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usadas</a:t>
            </a:r>
            <a:r>
              <a:rPr lang="en-US" sz="1800" b="0" i="0" dirty="0">
                <a:effectLst/>
              </a:rPr>
              <a:t> para </a:t>
            </a:r>
            <a:r>
              <a:rPr lang="en-US" sz="1800" b="0" i="0" dirty="0" err="1">
                <a:effectLst/>
              </a:rPr>
              <a:t>treinamento</a:t>
            </a:r>
            <a:r>
              <a:rPr lang="en-US" sz="1800" b="0" i="0" dirty="0">
                <a:effectLst/>
              </a:rPr>
              <a:t> e </a:t>
            </a:r>
            <a:r>
              <a:rPr lang="en-US" sz="1800" b="0" i="0" dirty="0" err="1">
                <a:effectLst/>
              </a:rPr>
              <a:t>manutenção</a:t>
            </a:r>
            <a:r>
              <a:rPr lang="en-US" sz="1800" b="0" i="0" dirty="0">
                <a:effectLst/>
              </a:rPr>
              <a:t>. Por </a:t>
            </a:r>
            <a:r>
              <a:rPr lang="en-US" sz="1800" b="0" i="0" dirty="0" err="1">
                <a:effectLst/>
              </a:rPr>
              <a:t>exemplo</a:t>
            </a:r>
            <a:r>
              <a:rPr lang="en-US" sz="1800" b="0" i="0" dirty="0">
                <a:effectLst/>
              </a:rPr>
              <a:t>, um </a:t>
            </a:r>
            <a:r>
              <a:rPr lang="en-US" sz="1800" b="0" i="0" dirty="0" err="1">
                <a:effectLst/>
              </a:rPr>
              <a:t>técnico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pode</a:t>
            </a:r>
            <a:r>
              <a:rPr lang="en-US" sz="1800" b="0" i="0" dirty="0">
                <a:effectLst/>
              </a:rPr>
              <a:t> usar um </a:t>
            </a:r>
            <a:r>
              <a:rPr lang="en-US" sz="1800" b="0" i="0" dirty="0" err="1">
                <a:effectLst/>
              </a:rPr>
              <a:t>dispositivo</a:t>
            </a:r>
            <a:r>
              <a:rPr lang="en-US" sz="1800" b="0" i="0" dirty="0">
                <a:effectLst/>
              </a:rPr>
              <a:t> de RA para </a:t>
            </a:r>
            <a:r>
              <a:rPr lang="en-US" sz="1800" b="0" i="0" dirty="0" err="1">
                <a:effectLst/>
              </a:rPr>
              <a:t>visualizar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instruções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sobre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como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reparar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ou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manter</a:t>
            </a:r>
            <a:r>
              <a:rPr lang="en-US" sz="1800" b="0" i="0" dirty="0">
                <a:effectLst/>
              </a:rPr>
              <a:t> um </a:t>
            </a:r>
            <a:r>
              <a:rPr lang="en-US" sz="1800" b="0" i="0" dirty="0" err="1">
                <a:effectLst/>
              </a:rPr>
              <a:t>componente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específico</a:t>
            </a:r>
            <a:r>
              <a:rPr lang="en-US" sz="1800" b="0" i="0" dirty="0">
                <a:effectLst/>
              </a:rPr>
              <a:t> de um </a:t>
            </a:r>
            <a:r>
              <a:rPr lang="en-US" sz="1800" b="0" i="0" dirty="0" err="1">
                <a:effectLst/>
              </a:rPr>
              <a:t>sistema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hidráulico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ou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pneumático</a:t>
            </a:r>
            <a:r>
              <a:rPr lang="en-US" sz="1800" b="0" i="0" dirty="0">
                <a:effectLst/>
              </a:rPr>
              <a:t>.</a:t>
            </a:r>
          </a:p>
          <a:p>
            <a:endParaRPr lang="en-US" sz="1500" dirty="0"/>
          </a:p>
        </p:txBody>
      </p:sp>
      <p:pic>
        <p:nvPicPr>
          <p:cNvPr id="5122" name="Picture 2" descr="Next-Gen PLC Training - Factory I/O">
            <a:extLst>
              <a:ext uri="{FF2B5EF4-FFF2-40B4-BE49-F238E27FC236}">
                <a16:creationId xmlns:a16="http://schemas.microsoft.com/office/drawing/2014/main" id="{B39A15B3-90A0-42AB-3256-63A65D378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3413" y="517600"/>
            <a:ext cx="510362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pplication of Digital Twin to Zagreb's Water Distribution Network -  Structville">
            <a:extLst>
              <a:ext uri="{FF2B5EF4-FFF2-40B4-BE49-F238E27FC236}">
                <a16:creationId xmlns:a16="http://schemas.microsoft.com/office/drawing/2014/main" id="{6B895601-48DD-E9FD-6C88-DEA21FFE7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7368" y="3568027"/>
            <a:ext cx="5135719" cy="246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A38624-570E-A177-26E7-F7C22DD95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6623" y="6356350"/>
            <a:ext cx="14264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9CEF1F-0F09-4FF5-9A36-5B77C970781E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51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obôs autônomos: o que são e seu uso na Indústria 4.0 - Grupo Alltech">
            <a:extLst>
              <a:ext uri="{FF2B5EF4-FFF2-40B4-BE49-F238E27FC236}">
                <a16:creationId xmlns:a16="http://schemas.microsoft.com/office/drawing/2014/main" id="{1594C80A-9B69-FB09-AD4E-88BD6256B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98" r="-2" b="12428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uman-Machine Interface for Zero-Defects Manufacturing | STREAM-0D">
            <a:extLst>
              <a:ext uri="{FF2B5EF4-FFF2-40B4-BE49-F238E27FC236}">
                <a16:creationId xmlns:a16="http://schemas.microsoft.com/office/drawing/2014/main" id="{AC5CC621-BD98-1C47-87E1-0A9FB7D71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5" r="-2" b="8194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177" name="Freeform: Shape 7176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179" name="Freeform: Shape 7178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2647D2-8C10-8C62-1AA4-CEEAC0A01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CHP na Indústria 4.0</a:t>
            </a:r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7183" name="Rectangle 7182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85" name="Rectangle 7184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AA197C-DFFF-6082-6D83-06D635C07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b="1" i="0">
                <a:effectLst/>
              </a:rPr>
              <a:t>Automação</a:t>
            </a:r>
            <a:r>
              <a:rPr lang="en-US" sz="1900" b="1" i="0" dirty="0">
                <a:effectLst/>
              </a:rPr>
              <a:t> e </a:t>
            </a:r>
            <a:r>
              <a:rPr lang="en-US" sz="1900" b="1" i="0">
                <a:effectLst/>
              </a:rPr>
              <a:t>Robótica</a:t>
            </a:r>
            <a:r>
              <a:rPr lang="en-US" sz="1900" b="1" i="0" dirty="0">
                <a:effectLst/>
              </a:rPr>
              <a:t>:</a:t>
            </a:r>
            <a:r>
              <a:rPr lang="en-US" sz="1900" b="0" i="0" dirty="0">
                <a:effectLst/>
              </a:rPr>
              <a:t> A </a:t>
            </a:r>
            <a:r>
              <a:rPr lang="en-US" sz="1900" b="0" i="0">
                <a:effectLst/>
              </a:rPr>
              <a:t>Indústria</a:t>
            </a:r>
            <a:r>
              <a:rPr lang="en-US" sz="1900" b="0" i="0" dirty="0">
                <a:effectLst/>
              </a:rPr>
              <a:t> 4.0 </a:t>
            </a:r>
            <a:r>
              <a:rPr lang="en-US" sz="1900" b="0" i="0">
                <a:effectLst/>
              </a:rPr>
              <a:t>trouxe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níveis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sem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precedentes</a:t>
            </a:r>
            <a:r>
              <a:rPr lang="en-US" sz="1900" b="0" i="0" dirty="0">
                <a:effectLst/>
              </a:rPr>
              <a:t> de </a:t>
            </a:r>
            <a:r>
              <a:rPr lang="en-US" sz="1900" b="0" i="0">
                <a:effectLst/>
              </a:rPr>
              <a:t>automação</a:t>
            </a:r>
            <a:r>
              <a:rPr lang="en-US" sz="1900" b="0" i="0" dirty="0">
                <a:effectLst/>
              </a:rPr>
              <a:t> e </a:t>
            </a:r>
            <a:r>
              <a:rPr lang="en-US" sz="1900" b="0" i="0">
                <a:effectLst/>
              </a:rPr>
              <a:t>uso</a:t>
            </a:r>
            <a:r>
              <a:rPr lang="en-US" sz="1900" b="0" i="0" dirty="0">
                <a:effectLst/>
              </a:rPr>
              <a:t> de </a:t>
            </a:r>
            <a:r>
              <a:rPr lang="en-US" sz="1900" b="0" i="0">
                <a:effectLst/>
              </a:rPr>
              <a:t>robótica</a:t>
            </a:r>
            <a:r>
              <a:rPr lang="en-US" sz="1900" b="0" i="0" dirty="0">
                <a:effectLst/>
              </a:rPr>
              <a:t>. </a:t>
            </a:r>
            <a:r>
              <a:rPr lang="en-US" sz="1900" b="0" i="0">
                <a:effectLst/>
              </a:rPr>
              <a:t>Em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muitos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casos</a:t>
            </a:r>
            <a:r>
              <a:rPr lang="en-US" sz="1900" b="0" i="0" dirty="0">
                <a:effectLst/>
              </a:rPr>
              <a:t>, </a:t>
            </a:r>
            <a:r>
              <a:rPr lang="en-US" sz="1900" b="0" i="0">
                <a:effectLst/>
              </a:rPr>
              <a:t>os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sistemas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hidráulicos</a:t>
            </a:r>
            <a:r>
              <a:rPr lang="en-US" sz="1900" b="0" i="0" dirty="0">
                <a:effectLst/>
              </a:rPr>
              <a:t> e </a:t>
            </a:r>
            <a:r>
              <a:rPr lang="en-US" sz="1900" b="0" i="0">
                <a:effectLst/>
              </a:rPr>
              <a:t>pneumáticos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são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usados</a:t>
            </a:r>
            <a:r>
              <a:rPr lang="en-US" sz="1900" b="0" i="0" dirty="0">
                <a:effectLst/>
              </a:rPr>
              <a:t> para </a:t>
            </a:r>
            <a:r>
              <a:rPr lang="en-US" sz="1900" b="0" i="0">
                <a:effectLst/>
              </a:rPr>
              <a:t>alimentar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atuadores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em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robôs</a:t>
            </a:r>
            <a:r>
              <a:rPr lang="en-US" sz="1900" b="0" i="0" dirty="0">
                <a:effectLst/>
              </a:rPr>
              <a:t> e </a:t>
            </a:r>
            <a:r>
              <a:rPr lang="en-US" sz="1900" b="0" i="0">
                <a:effectLst/>
              </a:rPr>
              <a:t>outras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máquinas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automatizadas</a:t>
            </a:r>
            <a:r>
              <a:rPr lang="en-US" sz="1900" b="0" i="0" dirty="0">
                <a:effectLst/>
              </a:rPr>
              <a:t>.</a:t>
            </a:r>
            <a:endParaRPr lang="en-US" sz="1900" b="0" i="0">
              <a:effectLst/>
            </a:endParaRPr>
          </a:p>
          <a:p>
            <a:r>
              <a:rPr lang="en-US" sz="1900" b="1" i="0">
                <a:effectLst/>
              </a:rPr>
              <a:t>Integração</a:t>
            </a:r>
            <a:r>
              <a:rPr lang="en-US" sz="1900" b="1" i="0" dirty="0">
                <a:effectLst/>
              </a:rPr>
              <a:t> de </a:t>
            </a:r>
            <a:r>
              <a:rPr lang="en-US" sz="1900" b="1" i="0">
                <a:effectLst/>
              </a:rPr>
              <a:t>Sistemas</a:t>
            </a:r>
            <a:r>
              <a:rPr lang="en-US" sz="1900" b="1" i="0" dirty="0">
                <a:effectLst/>
              </a:rPr>
              <a:t>:</a:t>
            </a:r>
            <a:r>
              <a:rPr lang="en-US" sz="1900" b="0" i="0" dirty="0">
                <a:effectLst/>
              </a:rPr>
              <a:t> Na </a:t>
            </a:r>
            <a:r>
              <a:rPr lang="en-US" sz="1900" b="0" i="0">
                <a:effectLst/>
              </a:rPr>
              <a:t>Indústria</a:t>
            </a:r>
            <a:r>
              <a:rPr lang="en-US" sz="1900" b="0" i="0" dirty="0">
                <a:effectLst/>
              </a:rPr>
              <a:t> 4.0, </a:t>
            </a:r>
            <a:r>
              <a:rPr lang="en-US" sz="1900" b="0" i="0">
                <a:effectLst/>
              </a:rPr>
              <a:t>circuitos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hidráulicos</a:t>
            </a:r>
            <a:r>
              <a:rPr lang="en-US" sz="1900" b="0" i="0" dirty="0">
                <a:effectLst/>
              </a:rPr>
              <a:t> e </a:t>
            </a:r>
            <a:r>
              <a:rPr lang="en-US" sz="1900" b="0" i="0">
                <a:effectLst/>
              </a:rPr>
              <a:t>pneumáticos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não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operam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isoladamente</a:t>
            </a:r>
            <a:r>
              <a:rPr lang="en-US" sz="1900" b="0" i="0" dirty="0">
                <a:effectLst/>
              </a:rPr>
              <a:t>, mas </a:t>
            </a:r>
            <a:r>
              <a:rPr lang="en-US" sz="1900" b="0" i="0">
                <a:effectLst/>
              </a:rPr>
              <a:t>são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parte</a:t>
            </a:r>
            <a:r>
              <a:rPr lang="en-US" sz="1900" b="0" i="0" dirty="0">
                <a:effectLst/>
              </a:rPr>
              <a:t> de um </a:t>
            </a:r>
            <a:r>
              <a:rPr lang="en-US" sz="1900" b="0" i="0">
                <a:effectLst/>
              </a:rPr>
              <a:t>sistema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integrado</a:t>
            </a:r>
            <a:r>
              <a:rPr lang="en-US" sz="1900" b="0" i="0" dirty="0">
                <a:effectLst/>
              </a:rPr>
              <a:t> que </a:t>
            </a:r>
            <a:r>
              <a:rPr lang="en-US" sz="1900" b="0" i="0">
                <a:effectLst/>
              </a:rPr>
              <a:t>pode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incluir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controle</a:t>
            </a:r>
            <a:r>
              <a:rPr lang="en-US" sz="1900" b="0" i="0" dirty="0">
                <a:effectLst/>
              </a:rPr>
              <a:t> de </a:t>
            </a:r>
            <a:r>
              <a:rPr lang="en-US" sz="1900" b="0" i="0">
                <a:effectLst/>
              </a:rPr>
              <a:t>automação</a:t>
            </a:r>
            <a:r>
              <a:rPr lang="en-US" sz="1900" b="0" i="0" dirty="0">
                <a:effectLst/>
              </a:rPr>
              <a:t>, interfaces </a:t>
            </a:r>
            <a:r>
              <a:rPr lang="en-US" sz="1900" b="0" i="0">
                <a:effectLst/>
              </a:rPr>
              <a:t>homem-máquina</a:t>
            </a:r>
            <a:r>
              <a:rPr lang="en-US" sz="1900" b="0" i="0" dirty="0">
                <a:effectLst/>
              </a:rPr>
              <a:t> (IHMs) e </a:t>
            </a:r>
            <a:r>
              <a:rPr lang="en-US" sz="1900" b="0" i="0">
                <a:effectLst/>
              </a:rPr>
              <a:t>outras</a:t>
            </a:r>
            <a:r>
              <a:rPr lang="en-US" sz="1900" b="0" i="0" dirty="0">
                <a:effectLst/>
              </a:rPr>
              <a:t> </a:t>
            </a:r>
            <a:r>
              <a:rPr lang="en-US" sz="1900" b="0" i="0">
                <a:effectLst/>
              </a:rPr>
              <a:t>tecnologias</a:t>
            </a:r>
            <a:r>
              <a:rPr lang="en-US" sz="1900" b="0" i="0" dirty="0">
                <a:effectLst/>
              </a:rPr>
              <a:t> de </a:t>
            </a:r>
            <a:r>
              <a:rPr lang="en-US" sz="1900" b="0" i="0">
                <a:effectLst/>
              </a:rPr>
              <a:t>automação</a:t>
            </a:r>
            <a:r>
              <a:rPr lang="en-US" sz="1900" b="0" i="0" dirty="0">
                <a:effectLst/>
              </a:rPr>
              <a:t>.</a:t>
            </a:r>
            <a:endParaRPr lang="en-US" sz="1900" b="0" i="0">
              <a:effectLst/>
            </a:endParaRPr>
          </a:p>
          <a:p>
            <a:endParaRPr lang="en-US" sz="19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E11B59-B8B9-5729-BF34-C187FBAFC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988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9CEF1F-0F09-4FF5-9A36-5B77C970781E}" type="slidenum">
              <a:rPr lang="en-US" sz="120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080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77CEC2-F5D0-79C9-F84B-BDADFC10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54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Conclusões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id="{5387EA9C-177D-9627-B539-06EA30F2F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sz="2200"/>
              <a:t>Foi ensinado</a:t>
            </a:r>
            <a:r>
              <a:rPr lang="en-US" sz="2200" b="0" i="0" u="none" strike="noStrike" baseline="0"/>
              <a:t> os princípios e leis físicas aplicadas à hidráulica e à pneumática.</a:t>
            </a:r>
          </a:p>
          <a:p>
            <a:pPr marR="0" lvl="0"/>
            <a:r>
              <a:rPr lang="en-US" sz="2200"/>
              <a:t>Foi demonstrado</a:t>
            </a:r>
            <a:r>
              <a:rPr lang="en-US" sz="2200" b="0" i="0" u="none" strike="noStrike" baseline="0"/>
              <a:t> os princípios básicos de circuitos hidráulicos e pneumáticos, assim como os seus componentes.</a:t>
            </a:r>
          </a:p>
          <a:p>
            <a:pPr marR="0" lvl="0"/>
            <a:r>
              <a:rPr lang="en-US" sz="2200" b="0" i="0" u="none" strike="noStrike" baseline="0"/>
              <a:t>Demonstrando-se quais são os setores industriais que mais usam CHP, </a:t>
            </a:r>
            <a:r>
              <a:rPr lang="en-US" sz="2200"/>
              <a:t>apontando</a:t>
            </a:r>
            <a:r>
              <a:rPr lang="en-US" sz="2200" b="0" i="0" u="none" strike="noStrike" baseline="0"/>
              <a:t> os pontos fortes e fracos de cada tecnologia.</a:t>
            </a:r>
          </a:p>
          <a:p>
            <a:pPr marR="0" lvl="0"/>
            <a:r>
              <a:rPr lang="en-US" sz="2200"/>
              <a:t>Foi explicado a atuação da hidráulica e pneumática no contexto da Quarta Revolução Industrial.</a:t>
            </a:r>
            <a:endParaRPr lang="en-US" sz="2200" b="0" i="0" u="none" strike="noStrike" baseline="0"/>
          </a:p>
          <a:p>
            <a:pPr marR="0" lvl="0"/>
            <a:endParaRPr lang="en-US" sz="2200" b="0" i="0" u="none" strike="noStrike" baseline="0"/>
          </a:p>
          <a:p>
            <a:pPr marR="0" lvl="0"/>
            <a:endParaRPr lang="en-US" sz="2200" b="0" i="0" u="none" strike="noStrike" baseline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2D8CC2E-909A-C075-9C6C-D2DAA7BF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9CEF1F-0F09-4FF5-9A36-5B77C970781E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278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3E30CF-4458-754C-65F1-B6C47DD86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Exercícios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144106-0F03-2721-8EE3-F451E2E2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 err="1"/>
              <a:t>Baixe</a:t>
            </a:r>
            <a:r>
              <a:rPr lang="en-US" sz="2200" dirty="0"/>
              <a:t> o software </a:t>
            </a:r>
            <a:r>
              <a:rPr lang="en-US" sz="2200" dirty="0" err="1">
                <a:hlinkClick r:id="rId2"/>
              </a:rPr>
              <a:t>Fluidsim</a:t>
            </a:r>
            <a:r>
              <a:rPr lang="en-US" sz="2200" dirty="0"/>
              <a:t>. </a:t>
            </a:r>
            <a:r>
              <a:rPr lang="en-US" sz="2200" dirty="0" err="1"/>
              <a:t>Assista</a:t>
            </a:r>
            <a:r>
              <a:rPr lang="en-US" sz="2200" dirty="0"/>
              <a:t> </a:t>
            </a:r>
            <a:r>
              <a:rPr lang="en-US" sz="2200" dirty="0" err="1">
                <a:hlinkClick r:id="rId3"/>
              </a:rPr>
              <a:t>este</a:t>
            </a:r>
            <a:r>
              <a:rPr lang="en-US" sz="2200" dirty="0">
                <a:hlinkClick r:id="rId3"/>
              </a:rPr>
              <a:t> video no </a:t>
            </a:r>
            <a:r>
              <a:rPr lang="en-US" sz="2200" dirty="0" err="1">
                <a:hlinkClick r:id="rId3"/>
              </a:rPr>
              <a:t>Youtube</a:t>
            </a:r>
            <a:r>
              <a:rPr lang="en-US" sz="2200" dirty="0">
                <a:hlinkClick r:id="rId3"/>
              </a:rPr>
              <a:t> </a:t>
            </a:r>
            <a:r>
              <a:rPr lang="en-US" sz="2200" dirty="0"/>
              <a:t>de </a:t>
            </a:r>
            <a:r>
              <a:rPr lang="en-US" sz="2200" dirty="0" err="1"/>
              <a:t>como</a:t>
            </a:r>
            <a:r>
              <a:rPr lang="en-US" sz="2200" dirty="0"/>
              <a:t> </a:t>
            </a:r>
            <a:r>
              <a:rPr lang="en-US" sz="2200" dirty="0" err="1"/>
              <a:t>fazer</a:t>
            </a:r>
            <a:r>
              <a:rPr lang="en-US" sz="2200" dirty="0"/>
              <a:t> a </a:t>
            </a:r>
            <a:r>
              <a:rPr lang="en-US" sz="2200" dirty="0" err="1"/>
              <a:t>sua</a:t>
            </a:r>
            <a:r>
              <a:rPr lang="en-US" sz="2200" dirty="0"/>
              <a:t> </a:t>
            </a:r>
            <a:r>
              <a:rPr lang="en-US" sz="2200" dirty="0" err="1"/>
              <a:t>instalação</a:t>
            </a:r>
            <a:r>
              <a:rPr lang="en-US" sz="2200" dirty="0"/>
              <a:t>.</a:t>
            </a:r>
          </a:p>
          <a:p>
            <a:r>
              <a:rPr lang="en-US" sz="2200" dirty="0" err="1"/>
              <a:t>Faça</a:t>
            </a:r>
            <a:r>
              <a:rPr lang="en-US" sz="2200" dirty="0"/>
              <a:t> </a:t>
            </a:r>
            <a:r>
              <a:rPr lang="en-US" sz="2200" dirty="0" err="1"/>
              <a:t>pequenas</a:t>
            </a:r>
            <a:r>
              <a:rPr lang="en-US" sz="2200" dirty="0"/>
              <a:t> </a:t>
            </a:r>
            <a:r>
              <a:rPr lang="en-US" sz="2200" dirty="0" err="1"/>
              <a:t>simulações</a:t>
            </a:r>
            <a:r>
              <a:rPr lang="en-US" sz="2200" dirty="0"/>
              <a:t> </a:t>
            </a:r>
            <a:r>
              <a:rPr lang="en-US" sz="2200" dirty="0" err="1"/>
              <a:t>pneumáticas</a:t>
            </a:r>
            <a:r>
              <a:rPr lang="en-US" sz="2200" dirty="0"/>
              <a:t> </a:t>
            </a:r>
            <a:r>
              <a:rPr lang="en-US" sz="2200" dirty="0" err="1"/>
              <a:t>usando</a:t>
            </a:r>
            <a:r>
              <a:rPr lang="en-US" sz="2200" dirty="0"/>
              <a:t> o </a:t>
            </a:r>
            <a:r>
              <a:rPr lang="en-US" sz="2200" dirty="0" err="1"/>
              <a:t>Fluidsim</a:t>
            </a:r>
            <a:r>
              <a:rPr lang="en-US" sz="2200" dirty="0"/>
              <a:t> para se </a:t>
            </a:r>
            <a:r>
              <a:rPr lang="en-US" sz="2200" dirty="0" err="1"/>
              <a:t>ambientar</a:t>
            </a:r>
            <a:r>
              <a:rPr lang="en-US" sz="2200" dirty="0"/>
              <a:t> a </a:t>
            </a:r>
            <a:r>
              <a:rPr lang="en-US" sz="2200" dirty="0" err="1"/>
              <a:t>ele</a:t>
            </a:r>
            <a:r>
              <a:rPr lang="en-US" sz="2200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A034F3-C89D-EDEE-B6CA-75B6BD33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9CEF1F-0F09-4FF5-9A36-5B77C970781E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81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456A95B-B1A6-3B27-A5BC-F6BFC65F84FB}"/>
              </a:ext>
            </a:extLst>
          </p:cNvPr>
          <p:cNvSpPr txBox="1">
            <a:spLocks/>
          </p:cNvSpPr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DÚVIDAS?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CEA7E5-7A2F-C00F-116C-564F7D9F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902CEA-C443-4831-BBAE-DD9637F21DF8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423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65AAD2-2620-0605-0394-386D7833F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pt-BR" sz="5400" dirty="0"/>
              <a:t>Princípios e Leis Físicas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655B5B-CB65-9619-9038-C2AAD87D7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2770078"/>
          </a:xfrm>
        </p:spPr>
        <p:txBody>
          <a:bodyPr anchor="t">
            <a:normAutofit/>
          </a:bodyPr>
          <a:lstStyle/>
          <a:p>
            <a:pPr algn="just"/>
            <a:r>
              <a:rPr lang="pt-BR" sz="2200" b="1" dirty="0"/>
              <a:t>Princípio de Pascal</a:t>
            </a:r>
            <a:r>
              <a:rPr lang="pt-BR" sz="2200" dirty="0"/>
              <a:t>: </a:t>
            </a:r>
            <a:r>
              <a:rPr lang="pt-BR" sz="2200" b="0" i="0" dirty="0">
                <a:effectLst/>
              </a:rPr>
              <a:t>Este princípio diz que uma mudança na pressão em um fluido incompressível é transmitida igualmente em todas as direções. </a:t>
            </a:r>
          </a:p>
          <a:p>
            <a:pPr algn="just"/>
            <a:r>
              <a:rPr lang="pt-BR" sz="2200" dirty="0"/>
              <a:t>U</a:t>
            </a:r>
            <a:r>
              <a:rPr lang="pt-BR" sz="2200" b="0" i="0" dirty="0">
                <a:effectLst/>
              </a:rPr>
              <a:t>ma pequena força aplicada a um pistão pequeno pode ser convertida em uma força maior em um pistão maior.</a:t>
            </a:r>
            <a:endParaRPr lang="pt-BR" sz="2200" dirty="0"/>
          </a:p>
        </p:txBody>
      </p:sp>
      <p:pic>
        <p:nvPicPr>
          <p:cNvPr id="1026" name="Picture 2" descr="Pistões – exercício">
            <a:extLst>
              <a:ext uri="{FF2B5EF4-FFF2-40B4-BE49-F238E27FC236}">
                <a16:creationId xmlns:a16="http://schemas.microsoft.com/office/drawing/2014/main" id="{8DA4C06F-18FA-BDE4-7C06-EB6BECF43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0760" y="1615141"/>
            <a:ext cx="5458968" cy="32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4223BD-9E47-4E68-51BE-2DDDDA51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8B4127-086C-8910-73BC-CD5015F88576}"/>
                  </a:ext>
                </a:extLst>
              </p:cNvPr>
              <p:cNvSpPr txBox="1"/>
              <p:nvPr/>
            </p:nvSpPr>
            <p:spPr>
              <a:xfrm>
                <a:off x="7259641" y="5054033"/>
                <a:ext cx="1467779" cy="973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3200" dirty="0"/>
                  <a:t>P</a:t>
                </a:r>
                <a14:m>
                  <m:oMath xmlns:m="http://schemas.openxmlformats.org/officeDocument/2006/math">
                    <m:r>
                      <a:rPr lang="pt-B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32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pt-BR" sz="3200" b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8B4127-086C-8910-73BC-CD5015F88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641" y="5054033"/>
                <a:ext cx="1467779" cy="973728"/>
              </a:xfrm>
              <a:prstGeom prst="rect">
                <a:avLst/>
              </a:prstGeom>
              <a:blipFill>
                <a:blip r:embed="rId3"/>
                <a:stretch>
                  <a:fillRect l="-17012" t="-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890DDF1-9192-196C-4837-E383929EC7E5}"/>
                  </a:ext>
                </a:extLst>
              </p:cNvPr>
              <p:cNvSpPr txBox="1"/>
              <p:nvPr/>
            </p:nvSpPr>
            <p:spPr>
              <a:xfrm>
                <a:off x="9342131" y="4981797"/>
                <a:ext cx="1447918" cy="1675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2400" b="0" dirty="0"/>
              </a:p>
              <a:p>
                <a:endParaRPr lang="pt-BR" b="0" dirty="0"/>
              </a:p>
              <a:p>
                <a:endParaRPr lang="pt-BR" b="0" dirty="0"/>
              </a:p>
              <a:p>
                <a:endParaRPr lang="pt-BR" b="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890DDF1-9192-196C-4837-E383929EC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131" y="4981797"/>
                <a:ext cx="1447918" cy="16752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078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9" name="Rectangle 1078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81" name="Freeform: Shape 1080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83" name="Freeform: Shape 1082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9CBD25-F5A6-261A-63B1-121832B02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Aplicações do Princípio de Pascal</a:t>
            </a:r>
            <a:endParaRPr lang="en-US" sz="4800" dirty="0"/>
          </a:p>
        </p:txBody>
      </p:sp>
      <p:sp>
        <p:nvSpPr>
          <p:cNvPr id="1085" name="Rectangle 1084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Components of Mechanical Brake System | by Technical Education | Medium">
            <a:extLst>
              <a:ext uri="{FF2B5EF4-FFF2-40B4-BE49-F238E27FC236}">
                <a16:creationId xmlns:a16="http://schemas.microsoft.com/office/drawing/2014/main" id="{0B670357-B0CA-3DBD-ADA6-7C6464699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" r="-2" b="-3"/>
          <a:stretch/>
        </p:blipFill>
        <p:spPr bwMode="auto">
          <a:xfrm>
            <a:off x="5945496" y="636944"/>
            <a:ext cx="5437342" cy="305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7" name="Rectangle 1086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 descr="Hydraulic Jacks: What Are They and How Do They Work? - HTS Direct">
            <a:extLst>
              <a:ext uri="{FF2B5EF4-FFF2-40B4-BE49-F238E27FC236}">
                <a16:creationId xmlns:a16="http://schemas.microsoft.com/office/drawing/2014/main" id="{99B2603D-2812-4F6D-E559-6AFFD10C2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62" r="-6" b="1886"/>
          <a:stretch/>
        </p:blipFill>
        <p:spPr bwMode="auto">
          <a:xfrm>
            <a:off x="8664167" y="4414685"/>
            <a:ext cx="3379066" cy="189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w does the hydraulic press work?">
            <a:extLst>
              <a:ext uri="{FF2B5EF4-FFF2-40B4-BE49-F238E27FC236}">
                <a16:creationId xmlns:a16="http://schemas.microsoft.com/office/drawing/2014/main" id="{4F683061-4E7D-9567-E168-13CBFDA24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" r="-6" b="-6"/>
          <a:stretch/>
        </p:blipFill>
        <p:spPr bwMode="auto">
          <a:xfrm>
            <a:off x="4987568" y="4372857"/>
            <a:ext cx="3527832" cy="198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AC03AB-175E-D4F5-839E-3019F7A5F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14962" y="6356350"/>
            <a:ext cx="18212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902CEA-C443-4831-BBAE-DD9637F21DF8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1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01CE04-94A0-9D4F-C3D2-379CE5EF4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5400" dirty="0"/>
              <a:t>Princípio de Bernoulli</a:t>
            </a:r>
          </a:p>
        </p:txBody>
      </p:sp>
      <p:sp>
        <p:nvSpPr>
          <p:cNvPr id="410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D9C292-51F2-A21A-CB72-6D1BB27F7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286" y="2817985"/>
            <a:ext cx="4539876" cy="1486665"/>
          </a:xfrm>
        </p:spPr>
        <p:txBody>
          <a:bodyPr>
            <a:normAutofit/>
          </a:bodyPr>
          <a:lstStyle/>
          <a:p>
            <a:pPr algn="just"/>
            <a:r>
              <a:rPr lang="pt-BR" sz="1800" dirty="0"/>
              <a:t>Descreve o comportamento de um fluido em movimento e relaciona a pressão, a velocidade e a altura de um fluido incompressível e em regime de escoamento estável.</a:t>
            </a:r>
          </a:p>
        </p:txBody>
      </p:sp>
      <p:pic>
        <p:nvPicPr>
          <p:cNvPr id="4098" name="Picture 2" descr="Princípio de bernoulli, equação em dinâmica dos fluidos">
            <a:extLst>
              <a:ext uri="{FF2B5EF4-FFF2-40B4-BE49-F238E27FC236}">
                <a16:creationId xmlns:a16="http://schemas.microsoft.com/office/drawing/2014/main" id="{809DDDC2-6B1B-F97C-B352-5323FA7060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B6A83B7-D800-6BA0-77C0-A09FF89E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pt-BR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Espaço Reservado para Conteúdo 2">
                <a:extLst>
                  <a:ext uri="{FF2B5EF4-FFF2-40B4-BE49-F238E27FC236}">
                    <a16:creationId xmlns:a16="http://schemas.microsoft.com/office/drawing/2014/main" id="{83D3026A-284C-2DB0-3265-F2572205E5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8150" y="4296092"/>
                <a:ext cx="4722298" cy="231181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dirty="0" smtClean="0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sz="1600" b="0" i="1" dirty="0" smtClean="0">
                          <a:effectLst/>
                          <a:latin typeface="Cambria Math" panose="02040503050406030204" pitchFamily="18" charset="0"/>
                        </a:rPr>
                        <m:t> +</m:t>
                      </m:r>
                      <m:f>
                        <m:fPr>
                          <m:ctrlPr>
                            <a:rPr lang="pt-BR" sz="1600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dirty="0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b="0" i="1" dirty="0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6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pt-BR" sz="16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pt-BR" sz="16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sz="1600" b="0" i="1" dirty="0" smtClean="0">
                          <a:effectLst/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pt-BR" sz="1600" b="0" i="1" dirty="0" err="1" smtClean="0">
                          <a:effectLst/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pt-BR" sz="1600" b="0" i="1" dirty="0" err="1" smtClean="0">
                          <a:effectLst/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pt-BR" sz="1600" b="0" i="1" dirty="0" smtClean="0">
                          <a:effectLst/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t-BR" sz="1600" b="0" i="1" dirty="0" smtClean="0">
                          <a:effectLst/>
                          <a:latin typeface="Cambria Math" panose="02040503050406030204" pitchFamily="18" charset="0"/>
                        </a:rPr>
                        <m:t>𝑐𝑜𝑛𝑠𝑡𝑎𝑛𝑡𝑒</m:t>
                      </m:r>
                    </m:oMath>
                  </m:oMathPara>
                </a14:m>
                <a:endParaRPr lang="pt-BR" sz="1600" b="0" i="0" dirty="0">
                  <a:effectLst/>
                </a:endParaRPr>
              </a:p>
              <a:p>
                <a:pPr marL="0" indent="0" algn="l">
                  <a:buNone/>
                </a:pPr>
                <a:r>
                  <a:rPr lang="pt-BR" sz="1600" b="0" i="0" dirty="0">
                    <a:effectLst/>
                  </a:rPr>
                  <a:t>Onde: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pt-BR" sz="1600" b="0" i="0" dirty="0">
                    <a:effectLst/>
                  </a:rPr>
                  <a:t>P é a pressão do fluido.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pt-BR" sz="1600" b="0" i="0" dirty="0">
                    <a:effectLst/>
                  </a:rPr>
                  <a:t>ρ é a densidade do fluido.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pt-BR" sz="1600" b="0" i="0" dirty="0">
                    <a:effectLst/>
                  </a:rPr>
                  <a:t>v é a velocidade do fluido.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pt-BR" sz="1600" b="0" i="0" dirty="0">
                    <a:effectLst/>
                  </a:rPr>
                  <a:t>g é a aceleração devida à gravidade.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pt-BR" sz="1600" b="0" i="0" dirty="0">
                    <a:effectLst/>
                  </a:rPr>
                  <a:t>h é a altura do fluido acima de um ponto de referência.</a:t>
                </a:r>
              </a:p>
              <a:p>
                <a:pPr algn="just"/>
                <a:endParaRPr lang="pt-BR" sz="2200" dirty="0"/>
              </a:p>
            </p:txBody>
          </p:sp>
        </mc:Choice>
        <mc:Fallback>
          <p:sp>
            <p:nvSpPr>
              <p:cNvPr id="6" name="Espaço Reservado para Conteúdo 2">
                <a:extLst>
                  <a:ext uri="{FF2B5EF4-FFF2-40B4-BE49-F238E27FC236}">
                    <a16:creationId xmlns:a16="http://schemas.microsoft.com/office/drawing/2014/main" id="{83D3026A-284C-2DB0-3265-F2572205E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50" y="4296092"/>
                <a:ext cx="4722298" cy="2311810"/>
              </a:xfrm>
              <a:prstGeom prst="rect">
                <a:avLst/>
              </a:prstGeom>
              <a:blipFill>
                <a:blip r:embed="rId3"/>
                <a:stretch>
                  <a:fillRect l="-5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040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0" name="Rectangle 5139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919B51-F596-1A73-220B-F54C4399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04800"/>
            <a:ext cx="10908792" cy="1442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Aplicações do Princípio de Bernoulli</a:t>
            </a:r>
          </a:p>
        </p:txBody>
      </p:sp>
      <p:sp>
        <p:nvSpPr>
          <p:cNvPr id="5142" name="sketch line">
            <a:extLst>
              <a:ext uri="{FF2B5EF4-FFF2-40B4-BE49-F238E27FC236}">
                <a16:creationId xmlns:a16="http://schemas.microsoft.com/office/drawing/2014/main" id="{5A09F8C8-3B6F-414C-866C-80565B610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Archimedes' Principle, Pascal's Law and Bernoulli's Principle - Lesson -  TeachEngineering">
            <a:extLst>
              <a:ext uri="{FF2B5EF4-FFF2-40B4-BE49-F238E27FC236}">
                <a16:creationId xmlns:a16="http://schemas.microsoft.com/office/drawing/2014/main" id="{70402307-E476-EA24-7EE5-8804BEE70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1"/>
          <a:stretch/>
        </p:blipFill>
        <p:spPr bwMode="auto">
          <a:xfrm>
            <a:off x="20" y="2665139"/>
            <a:ext cx="6181981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ernoulli's Principle: Formula, Derivation, Solved Example &amp; FAQs">
            <a:extLst>
              <a:ext uri="{FF2B5EF4-FFF2-40B4-BE49-F238E27FC236}">
                <a16:creationId xmlns:a16="http://schemas.microsoft.com/office/drawing/2014/main" id="{D586DD5A-BFD4-23B6-C8D7-7B1322FB7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0" b="2606"/>
          <a:stretch/>
        </p:blipFill>
        <p:spPr bwMode="auto">
          <a:xfrm>
            <a:off x="6096001" y="2654313"/>
            <a:ext cx="6096002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0B9A43-446E-D84E-20A6-27315D5AE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902CEA-C443-4831-BBAE-DD9637F21DF8}" type="slidenum">
              <a:rPr lang="en-US" sz="12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8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A9B62F-C398-DC63-01CF-1C331DE5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Lei de Newton da Viscosidade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2D91B7-CCF7-373B-BB21-D4D75DC64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567" y="1968242"/>
            <a:ext cx="6456847" cy="187391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b="0" i="0" dirty="0">
                <a:effectLst/>
              </a:rPr>
              <a:t>Descreve como os fluidos se comportam quando uma força é aplicada a eles. </a:t>
            </a:r>
            <a:r>
              <a:rPr lang="pt-BR" dirty="0"/>
              <a:t>O ó</a:t>
            </a:r>
            <a:r>
              <a:rPr lang="pt-BR" b="0" i="0" dirty="0">
                <a:effectLst/>
              </a:rPr>
              <a:t>leo é comumente usado como fluido</a:t>
            </a:r>
            <a:r>
              <a:rPr lang="pt-BR" dirty="0"/>
              <a:t> em sistemas </a:t>
            </a:r>
            <a:r>
              <a:rPr lang="pt-BR" dirty="0" err="1"/>
              <a:t>hidraúlicos</a:t>
            </a:r>
            <a:r>
              <a:rPr lang="pt-BR" b="0" i="0" dirty="0">
                <a:effectLst/>
              </a:rPr>
              <a:t> e a sua viscosidade tem um grande impacto no desempenho do sistema.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2340C5C-2271-FAB3-790E-02AD34CE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8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97195824-4EF9-F357-4273-1494CCE217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87735" y="4366378"/>
                <a:ext cx="6289066" cy="22180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dirty="0" smtClean="0">
                          <a:effectLst/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pt-BR" b="1" i="1" dirty="0" smtClean="0">
                          <a:effectLst/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t-BR" b="1" i="1" dirty="0" smtClean="0">
                          <a:effectLst/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pt-BR" b="1" i="1" dirty="0" smtClean="0">
                          <a:effectLst/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pt-BR" b="1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1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pt-BR" b="1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sub>
                          </m:sSub>
                          <m:r>
                            <a:rPr lang="pt-BR" b="1" i="1" dirty="0" smtClean="0">
                              <a:effectLst/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pt-BR" b="1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pt-BR" b="1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b="1" i="0" dirty="0">
                  <a:effectLst/>
                </a:endParaRPr>
              </a:p>
              <a:p>
                <a:pPr marL="0" indent="0" algn="l">
                  <a:buNone/>
                </a:pPr>
                <a:r>
                  <a:rPr lang="pt-BR" b="0" i="0" dirty="0">
                    <a:effectLst/>
                  </a:rPr>
                  <a:t>Onde: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pt-BR" b="0" i="0" dirty="0">
                    <a:effectLst/>
                  </a:rPr>
                  <a:t>τ é a tensão de cisalhamento no fluido (a força que está fazendo o fluido fluir),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pt-BR" b="0" i="0" dirty="0">
                    <a:effectLst/>
                  </a:rPr>
                  <a:t>μ é a viscosidade do fluido (uma medida da resistência do fluido ao fluxo),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pt-BR" b="0" i="0" dirty="0" err="1">
                    <a:effectLst/>
                  </a:rPr>
                  <a:t>du</a:t>
                </a:r>
                <a:r>
                  <a:rPr lang="pt-BR" b="0" i="0" dirty="0">
                    <a:effectLst/>
                  </a:rPr>
                  <a:t>/</a:t>
                </a:r>
                <a:r>
                  <a:rPr lang="pt-BR" b="0" i="0" dirty="0" err="1">
                    <a:effectLst/>
                  </a:rPr>
                  <a:t>dy</a:t>
                </a:r>
                <a:r>
                  <a:rPr lang="pt-BR" b="0" i="0" dirty="0">
                    <a:effectLst/>
                  </a:rPr>
                  <a:t> é o gradiente de velocidade do fluido (a taxa na qual a velocidade do fluido está mudando à medida que você se move através do fluido).</a:t>
                </a:r>
              </a:p>
            </p:txBody>
          </p:sp>
        </mc:Choice>
        <mc:Fallback xmlns=""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97195824-4EF9-F357-4273-1494CCE21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735" y="4366378"/>
                <a:ext cx="6289066" cy="2218007"/>
              </a:xfrm>
              <a:prstGeom prst="rect">
                <a:avLst/>
              </a:prstGeom>
              <a:blipFill>
                <a:blip r:embed="rId2"/>
                <a:stretch>
                  <a:fillRect l="-3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Viscosidade">
            <a:extLst>
              <a:ext uri="{FF2B5EF4-FFF2-40B4-BE49-F238E27FC236}">
                <a16:creationId xmlns:a16="http://schemas.microsoft.com/office/drawing/2014/main" id="{EFC65DFF-86E9-D652-6010-02408DF53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64" y="4513277"/>
            <a:ext cx="5014765" cy="128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iscosidade: Saiba o que é um viscosímetro">
            <a:extLst>
              <a:ext uri="{FF2B5EF4-FFF2-40B4-BE49-F238E27FC236}">
                <a16:creationId xmlns:a16="http://schemas.microsoft.com/office/drawing/2014/main" id="{2FE9E920-833D-82A9-EF19-981E8F885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261" y="1968242"/>
            <a:ext cx="3627539" cy="211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045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5B502-183F-8B28-0A92-975895594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400" dirty="0"/>
              <a:t>Lei de Boyle</a:t>
            </a: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FE8C0B-5BE2-99A8-5C14-CA31E2C65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1769365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pt-BR" sz="2200" b="0" i="0" dirty="0">
                <a:effectLst/>
              </a:rPr>
              <a:t>Ela diz que o produto da pressão e do volume de um gás mantido a uma temperatura constante é constante. Em outras palavras, se o volume de um gás aumenta, sua pressão diminui e vice-versa.</a:t>
            </a:r>
            <a:endParaRPr lang="pt-BR" sz="2200" dirty="0"/>
          </a:p>
        </p:txBody>
      </p:sp>
      <p:pic>
        <p:nvPicPr>
          <p:cNvPr id="2050" name="Picture 2" descr="Relação entre pressão e volume de um gás em transformação isotérmica">
            <a:extLst>
              <a:ext uri="{FF2B5EF4-FFF2-40B4-BE49-F238E27FC236}">
                <a16:creationId xmlns:a16="http://schemas.microsoft.com/office/drawing/2014/main" id="{2A168313-555C-6320-757D-72B075C78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1142" y="778510"/>
            <a:ext cx="363954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BE07CEC-5672-7A18-DA99-F0E27CC2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1760AAC-DE0C-70FA-3BBE-370520BC3596}"/>
                  </a:ext>
                </a:extLst>
              </p:cNvPr>
              <p:cNvSpPr txBox="1"/>
              <p:nvPr/>
            </p:nvSpPr>
            <p:spPr>
              <a:xfrm>
                <a:off x="1127687" y="5083131"/>
                <a:ext cx="4008146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3200" b="0" dirty="0"/>
              </a:p>
              <a:p>
                <a:endParaRPr lang="pt-BR" b="0" dirty="0"/>
              </a:p>
              <a:p>
                <a:endParaRPr lang="pt-BR" b="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1760AAC-DE0C-70FA-3BBE-370520BC3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687" y="5083131"/>
                <a:ext cx="4008146" cy="11387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44750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29E98062626E84994D527967C2D06FF" ma:contentTypeVersion="0" ma:contentTypeDescription="Crie um novo documento." ma:contentTypeScope="" ma:versionID="5aaf6b05c69e19c6fc3496ff5f0cc3c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c8ca922fc005368d008f66261bbd2e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9B3350-B4EC-4E14-8DE5-2DCE663AD0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2DA177-D5CB-4E01-B15F-0F17A5B02E94}">
  <ds:schemaRefs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9883AF1-B015-4C29-A21D-0BB797A0C4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4710</TotalTime>
  <Words>1989</Words>
  <Application>Microsoft Office PowerPoint</Application>
  <PresentationFormat>Widescreen</PresentationFormat>
  <Paragraphs>219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6" baseType="lpstr">
      <vt:lpstr>Arial</vt:lpstr>
      <vt:lpstr>Avenir Next LT Pro</vt:lpstr>
      <vt:lpstr>Calibri</vt:lpstr>
      <vt:lpstr>Calibri Light</vt:lpstr>
      <vt:lpstr>Cambria Math</vt:lpstr>
      <vt:lpstr>Söhne</vt:lpstr>
      <vt:lpstr>Tema do Office</vt:lpstr>
      <vt:lpstr>Introdução à Circuitos Hidráulicos e Pneumáticos</vt:lpstr>
      <vt:lpstr>Objetivos</vt:lpstr>
      <vt:lpstr>Índice</vt:lpstr>
      <vt:lpstr>Princípios e Leis Físicas</vt:lpstr>
      <vt:lpstr>Aplicações do Princípio de Pascal</vt:lpstr>
      <vt:lpstr>Princípio de Bernoulli</vt:lpstr>
      <vt:lpstr>Aplicações do Princípio de Bernoulli</vt:lpstr>
      <vt:lpstr>Lei de Newton da Viscosidade</vt:lpstr>
      <vt:lpstr>Lei de Boyle</vt:lpstr>
      <vt:lpstr>Aplicações da Lei de Boyle</vt:lpstr>
      <vt:lpstr>Lei de Charles </vt:lpstr>
      <vt:lpstr>Aplicações da Lei de Charles</vt:lpstr>
      <vt:lpstr>A Lei de Gay-Lussac</vt:lpstr>
      <vt:lpstr>Aplicações da Lei de Gay-Lussac</vt:lpstr>
      <vt:lpstr>Príncipios e Leis Físicas</vt:lpstr>
      <vt:lpstr>Princípios e Leis Físicas</vt:lpstr>
      <vt:lpstr>Princípios Básicos dos Circuitos Pneumáticos</vt:lpstr>
      <vt:lpstr>Princípios Básicos dos Circuitos Pneumáticos</vt:lpstr>
      <vt:lpstr>Princípios Básicos dos Circuitos Pneumáticos</vt:lpstr>
      <vt:lpstr>Princípios Básicos dos Circuitos Pneumáticos</vt:lpstr>
      <vt:lpstr>Princípios Básicos dos Circuitos Pneumáticos</vt:lpstr>
      <vt:lpstr>Princípios Básicos dos Circuitos Pneumáticos</vt:lpstr>
      <vt:lpstr>Circuitos Pneumáticos na Indústria</vt:lpstr>
      <vt:lpstr>Circuitos Pneumáticos na Indústria</vt:lpstr>
      <vt:lpstr>Circuitos Pneumáticos na Indústria</vt:lpstr>
      <vt:lpstr>Circuitos Pneumáticos na Indústria</vt:lpstr>
      <vt:lpstr>Princípios básicos dos Circuitos Hidráulicos</vt:lpstr>
      <vt:lpstr>Princípios básicos dos Circuitos Hidráulicos</vt:lpstr>
      <vt:lpstr>Circuitos Hidráulicos na Indústria</vt:lpstr>
      <vt:lpstr>Circuitos Hidráulicos na Indústria</vt:lpstr>
      <vt:lpstr>Circuitos Hidráulicos na Indústria</vt:lpstr>
      <vt:lpstr>Circuitos Pneumáticos x Circuitos Hidráulicos</vt:lpstr>
      <vt:lpstr>CHP na Indústria 4.0</vt:lpstr>
      <vt:lpstr>CHP na Indústria 4.0</vt:lpstr>
      <vt:lpstr>CHP na Indústria 4.0</vt:lpstr>
      <vt:lpstr>CHP na Indústria 4.0</vt:lpstr>
      <vt:lpstr>Conclusões</vt:lpstr>
      <vt:lpstr>Exercícios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e Construção da Estrutura Física do Robô</dc:title>
  <dc:creator>Dhiego Fernandes Carvalho</dc:creator>
  <cp:lastModifiedBy>Dhiego Fernandes Carvalho</cp:lastModifiedBy>
  <cp:revision>64</cp:revision>
  <dcterms:created xsi:type="dcterms:W3CDTF">2023-03-23T15:31:03Z</dcterms:created>
  <dcterms:modified xsi:type="dcterms:W3CDTF">2024-06-26T22:24:42Z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0x010100E29E98062626E84994D527967C2D06FF</vt:lpwstr>
  </property>
</Properties>
</file>